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</p:sldIdLst>
  <p:sldSz cx="9144000" cy="5143500"/>
  <p:notesSz cx="7559675" cy="106914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3" Type="http://schemas.openxmlformats.org/officeDocument/2006/relationships/tableStyles" Target="tableStyles.xml"/><Relationship Id="rId42" Type="http://schemas.openxmlformats.org/officeDocument/2006/relationships/viewProps" Target="viewProps.xml"/><Relationship Id="rId41" Type="http://schemas.openxmlformats.org/officeDocument/2006/relationships/presProps" Target="presProps.xml"/><Relationship Id="rId40" Type="http://schemas.openxmlformats.org/officeDocument/2006/relationships/slide" Target="slides/slide36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26310F7-7694-4978-98AF-585ED058D379}" type="slidenum">
              <a:rPr/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822924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2973240"/>
            <a:ext cx="822924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46681C9-A342-4D3C-AD0E-217737AC0F68}" type="slidenum">
              <a:rPr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2973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2973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57A119E-5065-4B40-93E8-156868C8EEC1}" type="slidenum">
              <a:rPr/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200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200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2973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2973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2973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E209D63-B206-4C24-A771-C1798EEDB3D6}" type="slidenum">
              <a:rPr/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4FF0BB8-0D6A-4617-ABEF-72F65E4639EB}" type="slidenum">
              <a:rPr/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9B60F22-8FCE-46F3-BE93-6115BF24DCE9}" type="slidenum">
              <a:rPr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1F01DE6-BCC5-47C5-8A4E-EFF37628351C}" type="slidenum">
              <a:rPr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E4A17DC-72C5-4047-B170-50C657862AD5}" type="slidenum">
              <a:rPr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06C785F-ED19-4E86-99A0-ADAE15092540}" type="slidenum">
              <a:rPr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05920"/>
            <a:ext cx="8229240" cy="397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/>
            <a:endParaRPr lang="ru-RU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223F16F-70A9-4DC5-A5FB-014874F3A64A}" type="slidenum">
              <a:rPr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2973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56FE20B-0049-4D7E-81F0-DDA6AAE07A17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A7E2445-1CFA-47A6-A55F-E1EC3D46EE60}" type="slidenum">
              <a:rPr/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2973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30DF183-61CA-4C1E-A4A5-AF961B6AD052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2973240"/>
            <a:ext cx="822924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FA4A1E3-F145-4F40-AB57-FEB2A8075BE2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822924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2973240"/>
            <a:ext cx="822924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953D23E-E897-4E1F-AB71-B9E94FD3485F}" type="slidenum">
              <a:rPr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2973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2973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6586332-D2BC-4A1D-9CBC-AE92C054C4E1}" type="slidenum">
              <a:rPr/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200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200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2973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2973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2973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2DBE631-6807-4E5E-90D0-A86F25A1C7A9}" type="slidenum">
              <a:rPr/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0C4FCA3-C873-4596-A93A-0F70711EEC54}" type="slidenum">
              <a:rPr/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FA8B52D8-6698-4120-AF9A-E0CE1596A9B5}" type="slidenum">
              <a:rPr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EDE94DA-83D6-4BE5-AA39-C5EF37BE2E24}" type="slidenum">
              <a:rPr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4DE3F92-BFCF-46FA-9BC6-132B0E09117B}" type="slidenum">
              <a:rPr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1DEC4CB-4B89-4468-A819-50A8027A4271}" type="slidenum">
              <a:rPr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811208C-2F7D-4074-A37F-1AC68FEA5FEB}" type="slidenum">
              <a:rPr/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05920"/>
            <a:ext cx="8229240" cy="397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/>
            <a:endParaRPr lang="ru-RU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D236483D-50DD-47C3-9F99-D52A6624E21F}" type="slidenum">
              <a:rPr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2973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3A392ACC-717F-48DA-8B66-5ECCEA8284CB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2973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DD6F225E-21E0-4321-AA98-6A806C4F86E6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2973240"/>
            <a:ext cx="822924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000E850-2ADF-4C07-8ED5-ED7CC18D628F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822924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2973240"/>
            <a:ext cx="822924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47E0063E-75B3-4A21-8EEC-3ECF438143E5}" type="slidenum">
              <a:rPr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2973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2973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86E41971-DCD2-4A10-87D6-98A8E225A3CC}" type="slidenum">
              <a:rPr/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200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200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2973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2973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2973240"/>
            <a:ext cx="26496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87491" lnSpcReduction="10000"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58D3B77-4CBE-448F-A03C-B067C3E87016}" type="slidenum">
              <a:rPr/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ECEC9B2-E86A-4BD7-A6BE-1875325205A6}" type="slidenum">
              <a:rPr/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A3D9457-AB9F-4697-AA41-75107DCDD6A1}" type="slidenum">
              <a:rPr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05920"/>
            <a:ext cx="8229240" cy="397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algn="ctr"/>
            <a:endParaRPr lang="ru-RU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A49182E-3AC3-4E6C-A9AC-DAEAFDE1984F}" type="slidenum">
              <a:rPr/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2973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406533A-AA11-4A88-BCB4-E3866156DCC9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3394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2973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7157227-ED4C-423B-A616-DE28ECCACF79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indent="0"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200240"/>
            <a:ext cx="401580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2973240"/>
            <a:ext cx="8229240" cy="1618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8D7FA1A-2C23-4C50-8A96-95856793E8C4}" type="slidenum">
              <a:rPr/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2040" cy="110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chemeClr val="dk1"/>
                </a:solidFill>
                <a:latin typeface="Calibri" panose="020F0502020204030204"/>
              </a:rPr>
              <a:t>Образец заголовка</a:t>
            </a:r>
            <a:endParaRPr lang="ru-RU" sz="44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dt" idx="1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 panose="020F0502020204030204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 panose="020F0502020204030204"/>
              </a:rPr>
              <a:t> </a:t>
            </a:r>
            <a:endParaRPr lang="ru-RU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 idx="2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 panose="02020603050405020304"/>
              </a:rPr>
              <a:t> </a:t>
            </a:r>
            <a:endParaRPr lang="ru-RU" sz="14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sldNum" idx="3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 panose="020F0502020204030204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9E03D9BF-9DCE-4282-A872-20B837908113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 panose="020F0502020204030204"/>
              </a:rPr>
            </a:fld>
            <a:endParaRPr lang="ru-RU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3200" b="0" strike="noStrike" spc="-1">
                <a:solidFill>
                  <a:schemeClr val="dk1"/>
                </a:solidFill>
                <a:latin typeface="Calibri" panose="020F0502020204030204"/>
              </a:rPr>
              <a:t>Для правки структуры щёлкните мышью</a:t>
            </a: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400" b="0" strike="noStrike" spc="-1">
                <a:solidFill>
                  <a:schemeClr val="dk1"/>
                </a:solidFill>
                <a:latin typeface="Calibri" panose="020F0502020204030204"/>
              </a:rPr>
              <a:t>Второй уровень структуры</a:t>
            </a: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 panose="020F0502020204030204"/>
              </a:rPr>
              <a:t>Третий уровень структуры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2000" b="0" strike="noStrike" spc="-1">
                <a:solidFill>
                  <a:schemeClr val="dk1"/>
                </a:solidFill>
                <a:latin typeface="Calibri" panose="020F0502020204030204"/>
              </a:rPr>
              <a:t>Четвёртый уровень структуры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 panose="020F0502020204030204"/>
              </a:rPr>
              <a:t>Пятый уровень структуры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 panose="020F0502020204030204"/>
              </a:rPr>
              <a:t>Шестой уровень структуры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2000" b="0" strike="noStrike" spc="-1">
                <a:solidFill>
                  <a:schemeClr val="dk1"/>
                </a:solidFill>
                <a:latin typeface="Calibri" panose="020F0502020204030204"/>
              </a:rPr>
              <a:t>Седьмой уровень структуры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chemeClr val="dk1"/>
                </a:solidFill>
                <a:latin typeface="Calibri" panose="020F0502020204030204"/>
              </a:rPr>
              <a:t>Образец заголовка</a:t>
            </a:r>
            <a:endParaRPr lang="ru-RU" sz="44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342900" indent="-342900" defTabSz="914400">
              <a:lnSpc>
                <a:spcPct val="100000"/>
              </a:lnSpc>
              <a:spcBef>
                <a:spcPts val="64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3200" b="0" strike="noStrike" spc="-1">
                <a:solidFill>
                  <a:schemeClr val="dk1"/>
                </a:solidFill>
                <a:latin typeface="Calibri" panose="020F0502020204030204"/>
              </a:rPr>
              <a:t>Образец текста</a:t>
            </a: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742950" lvl="1" indent="-285750" defTabSz="914400">
              <a:lnSpc>
                <a:spcPct val="100000"/>
              </a:lnSpc>
              <a:spcBef>
                <a:spcPts val="560"/>
              </a:spcBef>
              <a:buClr>
                <a:srgbClr val="000000"/>
              </a:buClr>
              <a:buFont typeface="Arial" panose="020B0604020202020204"/>
              <a:buChar char="–"/>
            </a:pPr>
            <a:r>
              <a:rPr lang="ru-RU" sz="2800" b="0" strike="noStrike" spc="-1">
                <a:solidFill>
                  <a:schemeClr val="dk1"/>
                </a:solidFill>
                <a:latin typeface="Calibri" panose="020F0502020204030204"/>
              </a:rPr>
              <a:t>Второй уровень</a:t>
            </a:r>
            <a:endParaRPr lang="ru-RU" sz="2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1143000" lvl="2" indent="-228600" defTabSz="9144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2400" b="0" strike="noStrike" spc="-1">
                <a:solidFill>
                  <a:schemeClr val="dk1"/>
                </a:solidFill>
                <a:latin typeface="Calibri" panose="020F0502020204030204"/>
              </a:rPr>
              <a:t>Третий уровень</a:t>
            </a: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1600200" lvl="3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/>
              <a:buChar char="–"/>
            </a:pPr>
            <a:r>
              <a:rPr lang="ru-RU" sz="2000" b="0" strike="noStrike" spc="-1">
                <a:solidFill>
                  <a:schemeClr val="dk1"/>
                </a:solidFill>
                <a:latin typeface="Calibri" panose="020F0502020204030204"/>
              </a:rPr>
              <a:t>Четвертый уровень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057400" lvl="4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 panose="020B0604020202020204"/>
              <a:buChar char="»"/>
            </a:pPr>
            <a:r>
              <a:rPr lang="ru-RU" sz="2000" b="0" strike="noStrike" spc="-1">
                <a:solidFill>
                  <a:schemeClr val="dk1"/>
                </a:solidFill>
                <a:latin typeface="Calibri" panose="020F0502020204030204"/>
              </a:rPr>
              <a:t>Пятый уровень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 panose="020F0502020204030204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 panose="020F0502020204030204"/>
              </a:rPr>
              <a:t>&lt;дата/время&gt;</a:t>
            </a:r>
            <a:endParaRPr lang="ru-RU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 panose="02020603050405020304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 panose="020F0502020204030204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448C245-FE8B-4E0B-9860-072F49136AFA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 panose="020F0502020204030204"/>
              </a:rPr>
            </a:fld>
            <a:endParaRPr lang="ru-RU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lang="ru-RU" sz="4400" b="0" strike="noStrike" spc="-1">
                <a:solidFill>
                  <a:schemeClr val="dk1"/>
                </a:solidFill>
                <a:latin typeface="Calibri" panose="020F0502020204030204"/>
              </a:rPr>
              <a:t>Образец заголовка</a:t>
            </a:r>
            <a:endParaRPr lang="ru-RU" sz="44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marL="431800" indent="-323850">
              <a:spcBef>
                <a:spcPts val="141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 panose="020F0502020204030204"/>
              </a:rPr>
              <a:t>Для правки структуры щёлкните мышью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864235" lvl="1" indent="-323850">
              <a:spcBef>
                <a:spcPts val="113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 panose="020F0502020204030204"/>
              </a:rPr>
              <a:t>Второй уровень структуры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1296035" lvl="2" indent="-288290">
              <a:spcBef>
                <a:spcPts val="850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 panose="020F0502020204030204"/>
              </a:rPr>
              <a:t>Третий уровень структуры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1727835" lvl="3" indent="-215900">
              <a:spcBef>
                <a:spcPts val="565"/>
              </a:spcBef>
              <a:buClr>
                <a:srgbClr val="000000"/>
              </a:buClr>
              <a:buSzPct val="75000"/>
              <a:buFont typeface="Symbol" panose="05050102010706020507" charset="2"/>
              <a:buChar char=""/>
            </a:pPr>
            <a:r>
              <a:rPr lang="ru-RU" sz="1800" b="0" strike="noStrike" spc="-1">
                <a:solidFill>
                  <a:schemeClr val="dk1"/>
                </a:solidFill>
                <a:latin typeface="Calibri" panose="020F0502020204030204"/>
              </a:rPr>
              <a:t>Четвёртый уровень структуры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160270" lvl="4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 panose="020F0502020204030204"/>
              </a:rPr>
              <a:t>Пятый уровень структуры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592070" lvl="5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 panose="020F0502020204030204"/>
              </a:rPr>
              <a:t>Шестой уровень структуры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023870" lvl="6" indent="-215900">
              <a:spcBef>
                <a:spcPts val="285"/>
              </a:spcBef>
              <a:buClr>
                <a:srgbClr val="000000"/>
              </a:buClr>
              <a:buSzPct val="45000"/>
              <a:buFont typeface="Wingdings" panose="05000000000000000000" pitchFamily="2" charset="2"/>
              <a:buChar char=""/>
            </a:pPr>
            <a:r>
              <a:rPr lang="ru-RU" sz="1800" b="0" strike="noStrike" spc="-1">
                <a:solidFill>
                  <a:schemeClr val="dk1"/>
                </a:solidFill>
                <a:latin typeface="Calibri" panose="020F0502020204030204"/>
              </a:rPr>
              <a:t>Седьмой уровень структуры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dt" idx="7"/>
          </p:nvPr>
        </p:nvSpPr>
        <p:spPr>
          <a:xfrm>
            <a:off x="45720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 panose="02020603050405020304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 panose="02020603050405020304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 idx="8"/>
          </p:nvPr>
        </p:nvSpPr>
        <p:spPr>
          <a:xfrm>
            <a:off x="3124080" y="4767120"/>
            <a:ext cx="289512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ru-RU" sz="1400" b="0" strike="noStrike" spc="-1">
                <a:solidFill>
                  <a:srgbClr val="000000"/>
                </a:solidFill>
                <a:latin typeface="Times New Roman" panose="02020603050405020304"/>
              </a:defRPr>
            </a:lvl1pPr>
          </a:lstStyle>
          <a:p>
            <a:pPr indent="0" algn="ct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 panose="02020603050405020304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 idx="9"/>
          </p:nvPr>
        </p:nvSpPr>
        <p:spPr>
          <a:xfrm>
            <a:off x="6553080" y="4767120"/>
            <a:ext cx="2133360" cy="27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 panose="020F0502020204030204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7668D18-DBC7-46C4-B044-46A7D5CA20CF}" type="slidenum">
              <a:rPr lang="ru-RU" sz="1200" b="0" strike="noStrike" spc="-1">
                <a:solidFill>
                  <a:schemeClr val="dk1">
                    <a:tint val="75000"/>
                  </a:schemeClr>
                </a:solidFill>
                <a:latin typeface="Calibri" panose="020F0502020204030204"/>
              </a:rPr>
            </a:fld>
            <a:endParaRPr lang="ru-RU" sz="1200" b="0" strike="noStrike" spc="-1">
              <a:solidFill>
                <a:srgbClr val="000000"/>
              </a:solidFill>
              <a:latin typeface="Times New Roman" panose="020206030504050203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hyperlink" Target="https://jpg2pdf.com/ru/" TargetMode="External"/><Relationship Id="rId1" Type="http://schemas.openxmlformats.org/officeDocument/2006/relationships/hyperlink" Target="https://www.ilovepdf.com/ru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6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hyperlink" Target="https://drive.google.com/" TargetMode="External"/><Relationship Id="rId3" Type="http://schemas.openxmlformats.org/officeDocument/2006/relationships/hyperlink" Target="http://disk.yandex.ru/" TargetMode="External"/><Relationship Id="rId2" Type="http://schemas.openxmlformats.org/officeDocument/2006/relationships/hyperlink" Target="https://www.google.com/url?sa=t&amp;rct=j&amp;q=&amp;esrc=s&amp;source=web&amp;cd=&amp;cad=rja&amp;uact=8&amp;ved=2ahUKEwim8MCkuIX9AhWv-ioKHZGaDagQFnoECA8QAQ&amp;url=https://www.youtube.com/?gl=RU&amp;hl=ru&amp;usg=AOvVaw3_D_4hno6umR2DRugktoL7" TargetMode="External"/><Relationship Id="rId1" Type="http://schemas.openxmlformats.org/officeDocument/2006/relationships/hyperlink" Target="https://cloud.mail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5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hyperlink" Target="mailto:apr@obr55.ru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hyperlink" Target="http://mobr.omskportal.ru/oiv/mobr/otrasl/kpolitika/attestazia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hyperlink" Target="http://mobr.omskportal.ru/oiv/mobr/otrasl/kpolitika/attestazia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2"/>
          <p:cNvPicPr/>
          <p:nvPr/>
        </p:nvPicPr>
        <p:blipFill>
          <a:blip r:embed="rId1"/>
          <a:srcRect l="19183" r="22090" b="4374"/>
          <a:stretch>
            <a:fillRect/>
          </a:stretch>
        </p:blipFill>
        <p:spPr>
          <a:xfrm>
            <a:off x="-23400" y="2931840"/>
            <a:ext cx="1774080" cy="1583640"/>
          </a:xfrm>
          <a:prstGeom prst="rect">
            <a:avLst/>
          </a:prstGeom>
          <a:ln w="0">
            <a:noFill/>
          </a:ln>
        </p:spPr>
      </p:pic>
      <p:sp>
        <p:nvSpPr>
          <p:cNvPr id="124" name="Прямоугольник 4"/>
          <p:cNvSpPr/>
          <p:nvPr/>
        </p:nvSpPr>
        <p:spPr>
          <a:xfrm>
            <a:off x="249480" y="411480"/>
            <a:ext cx="849672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ru-RU" sz="3600" b="1" strike="noStrike" spc="-1">
                <a:solidFill>
                  <a:srgbClr val="002060"/>
                </a:solidFill>
                <a:latin typeface="Bookman Old Style"/>
              </a:rPr>
              <a:t>Получение услуги </a:t>
            </a:r>
            <a:endParaRPr lang="ru-RU" sz="36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3600" b="1" strike="noStrike" spc="-1">
                <a:solidFill>
                  <a:srgbClr val="002060"/>
                </a:solidFill>
                <a:latin typeface="Bookman Old Style"/>
              </a:rPr>
              <a:t>«Аттестация педагогических работников» </a:t>
            </a:r>
            <a:endParaRPr lang="ru-RU" sz="36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3600" b="1" strike="noStrike" spc="-1">
                <a:solidFill>
                  <a:srgbClr val="002060"/>
                </a:solidFill>
                <a:latin typeface="Bookman Old Style"/>
              </a:rPr>
              <a:t>через платформу государственных сервисов </a:t>
            </a:r>
            <a:endParaRPr lang="ru-RU" sz="36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4000" b="1" strike="noStrike" spc="-1">
                <a:solidFill>
                  <a:schemeClr val="accent1">
                    <a:lumMod val="75000"/>
                  </a:schemeClr>
                </a:solidFill>
                <a:latin typeface="Bookman Old Style"/>
              </a:rPr>
              <a:t>ГОС</a:t>
            </a:r>
            <a:r>
              <a:rPr lang="ru-RU" sz="4000" b="1" strike="noStrike" spc="-1">
                <a:solidFill>
                  <a:srgbClr val="FF0000"/>
                </a:solidFill>
                <a:latin typeface="Bookman Old Style"/>
              </a:rPr>
              <a:t>УСЛУГИ</a:t>
            </a:r>
            <a:endParaRPr lang="ru-RU" sz="40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3600" b="1" strike="noStrike" spc="-1">
                <a:solidFill>
                  <a:schemeClr val="accent1">
                    <a:lumMod val="75000"/>
                  </a:schemeClr>
                </a:solidFill>
                <a:latin typeface="Bookman Old Style"/>
              </a:rPr>
              <a:t>(федеральный портал)</a:t>
            </a:r>
            <a:br>
              <a:rPr sz="3200"/>
            </a:br>
            <a:endParaRPr lang="ru-RU" sz="36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467640" y="1347480"/>
            <a:ext cx="8229240" cy="150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lang="ru-RU" sz="4400" b="1" strike="noStrike" spc="-1">
                <a:solidFill>
                  <a:srgbClr val="FF0000"/>
                </a:solidFill>
                <a:latin typeface="Bookman Old Style"/>
              </a:rPr>
              <a:t>Подготовка документов к загрузке на портал</a:t>
            </a:r>
            <a:endParaRPr lang="ru-RU" sz="44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/>
          </p:nvPr>
        </p:nvSpPr>
        <p:spPr>
          <a:xfrm>
            <a:off x="467640" y="990720"/>
            <a:ext cx="8229240" cy="4137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342900" indent="-342900" defTabSz="914400">
              <a:lnSpc>
                <a:spcPct val="100000"/>
              </a:lnSpc>
              <a:spcBef>
                <a:spcPts val="480"/>
              </a:spcBef>
              <a:buClr>
                <a:srgbClr val="FF0000"/>
              </a:buClr>
              <a:buFont typeface="Arial" panose="020B0604020202020204"/>
              <a:buChar char="•"/>
            </a:pPr>
            <a:r>
              <a:rPr lang="en-US" sz="2400" b="1" strike="noStrike" spc="-1">
                <a:solidFill>
                  <a:srgbClr val="FF0000"/>
                </a:solidFill>
                <a:latin typeface="Bookman Old Style"/>
              </a:rPr>
              <a:t>doc, .docx - </a:t>
            </a:r>
            <a:r>
              <a:rPr lang="ru-RU" sz="2400" b="0" strike="noStrike" spc="-1">
                <a:solidFill>
                  <a:schemeClr val="dk1"/>
                </a:solidFill>
                <a:latin typeface="Bookman Old Style"/>
              </a:rPr>
              <a:t>формат текстового документа Microsoft Word;</a:t>
            </a: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80"/>
              </a:spcBef>
              <a:buClr>
                <a:srgbClr val="FF0000"/>
              </a:buClr>
              <a:buFont typeface="Arial" panose="020B0604020202020204"/>
              <a:buChar char="•"/>
            </a:pPr>
            <a:r>
              <a:rPr lang="en-US" sz="2400" b="1" strike="noStrike" spc="-1">
                <a:solidFill>
                  <a:srgbClr val="FF0000"/>
                </a:solidFill>
                <a:latin typeface="Bookman Old Style"/>
              </a:rPr>
              <a:t>pdf - </a:t>
            </a:r>
            <a:r>
              <a:rPr lang="ru-RU" sz="2400" b="0" strike="noStrike" spc="-1">
                <a:solidFill>
                  <a:schemeClr val="dk1"/>
                </a:solidFill>
                <a:latin typeface="Bookman Old Style"/>
              </a:rPr>
              <a:t>универсальный файловый формат, который позволяет сохранить шрифты, изображения и макет документа;</a:t>
            </a: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80"/>
              </a:spcBef>
              <a:buClr>
                <a:srgbClr val="FF0000"/>
              </a:buClr>
              <a:buFont typeface="Arial" panose="020B0604020202020204"/>
              <a:buChar char="•"/>
            </a:pPr>
            <a:r>
              <a:rPr lang="en-US" sz="2400" b="1" strike="noStrike" spc="-1">
                <a:solidFill>
                  <a:srgbClr val="FF0000"/>
                </a:solidFill>
                <a:latin typeface="Bookman Old Style"/>
              </a:rPr>
              <a:t>JPEG</a:t>
            </a:r>
            <a:r>
              <a:rPr lang="ru-RU" sz="2400" b="1" strike="noStrike" spc="-1">
                <a:solidFill>
                  <a:srgbClr val="FF0000"/>
                </a:solidFill>
                <a:latin typeface="Bookman Old Style"/>
              </a:rPr>
              <a:t>/</a:t>
            </a:r>
            <a:r>
              <a:rPr lang="en-US" sz="2400" b="1" strike="noStrike" spc="-1">
                <a:solidFill>
                  <a:srgbClr val="FF0000"/>
                </a:solidFill>
                <a:latin typeface="Bookman Old Style"/>
              </a:rPr>
              <a:t>JPG</a:t>
            </a:r>
            <a:r>
              <a:rPr lang="ru-RU" sz="2400" b="1" strike="noStrike" spc="-1">
                <a:solidFill>
                  <a:srgbClr val="FF0000"/>
                </a:solidFill>
                <a:latin typeface="Bookman Old Style"/>
              </a:rPr>
              <a:t> </a:t>
            </a:r>
            <a:r>
              <a:rPr lang="en-US" sz="2400" b="0" strike="noStrike" spc="-1">
                <a:solidFill>
                  <a:srgbClr val="000000"/>
                </a:solidFill>
                <a:latin typeface="Bookman Old Style"/>
              </a:rPr>
              <a:t> </a:t>
            </a:r>
            <a:r>
              <a:rPr lang="en-US" sz="2400" b="0" strike="noStrike" spc="-1">
                <a:solidFill>
                  <a:srgbClr val="FF0000"/>
                </a:solidFill>
                <a:latin typeface="Bookman Old Style"/>
              </a:rPr>
              <a:t>-</a:t>
            </a:r>
            <a:r>
              <a:rPr lang="en-US" sz="2400" b="0" strike="noStrike" spc="-1">
                <a:solidFill>
                  <a:srgbClr val="000000"/>
                </a:solidFill>
                <a:latin typeface="Bookman Old Style"/>
              </a:rPr>
              <a:t> </a:t>
            </a:r>
            <a:r>
              <a:rPr lang="ru-RU" sz="2400" b="0" strike="noStrike" spc="-1">
                <a:solidFill>
                  <a:schemeClr val="dk1"/>
                </a:solidFill>
                <a:latin typeface="Bookman Old Style"/>
              </a:rPr>
              <a:t>графически</a:t>
            </a:r>
            <a:r>
              <a:rPr lang="en-US" sz="2400" b="0" strike="noStrike" spc="-1">
                <a:solidFill>
                  <a:schemeClr val="dk1"/>
                </a:solidFill>
                <a:latin typeface="Bookman Old Style"/>
              </a:rPr>
              <a:t>q</a:t>
            </a:r>
            <a:r>
              <a:rPr lang="ru-RU" sz="2400" b="0" strike="noStrike" spc="-1">
                <a:solidFill>
                  <a:schemeClr val="dk1"/>
                </a:solidFill>
                <a:latin typeface="Bookman Old Style"/>
              </a:rPr>
              <a:t> формат, применяемый для хранения фотографий и подобных им изображений;</a:t>
            </a: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80"/>
              </a:spcBef>
              <a:buClr>
                <a:srgbClr val="FF0000"/>
              </a:buClr>
              <a:buFont typeface="Arial" panose="020B0604020202020204"/>
              <a:buChar char="•"/>
            </a:pPr>
            <a:r>
              <a:rPr lang="en-US" sz="2400" b="1" strike="noStrike" spc="-1">
                <a:solidFill>
                  <a:srgbClr val="FF0000"/>
                </a:solidFill>
                <a:latin typeface="Bookman Old Style"/>
              </a:rPr>
              <a:t>rar</a:t>
            </a:r>
            <a:r>
              <a:rPr lang="ru-RU" sz="2400" b="1" strike="noStrike" spc="-1">
                <a:solidFill>
                  <a:srgbClr val="FF0000"/>
                </a:solidFill>
                <a:latin typeface="Bookman Old Style"/>
              </a:rPr>
              <a:t>, </a:t>
            </a:r>
            <a:r>
              <a:rPr lang="en-US" sz="2400" b="1" strike="noStrike" spc="-1">
                <a:solidFill>
                  <a:srgbClr val="FF0000"/>
                </a:solidFill>
                <a:latin typeface="Bookman Old Style"/>
              </a:rPr>
              <a:t>zip - </a:t>
            </a:r>
            <a:r>
              <a:rPr lang="ru-RU" sz="2400" b="0" strike="noStrike" spc="-1">
                <a:solidFill>
                  <a:schemeClr val="dk1"/>
                </a:solidFill>
                <a:latin typeface="Bookman Old Style"/>
              </a:rPr>
              <a:t>форматы архивов.</a:t>
            </a: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defTabSz="914400">
              <a:lnSpc>
                <a:spcPct val="100000"/>
              </a:lnSpc>
              <a:spcBef>
                <a:spcPts val="480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53" name="TextBox 1"/>
          <p:cNvSpPr/>
          <p:nvPr/>
        </p:nvSpPr>
        <p:spPr>
          <a:xfrm>
            <a:off x="4078080" y="339480"/>
            <a:ext cx="427896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ru-RU" sz="2800" b="1" strike="noStrike" spc="-1">
                <a:solidFill>
                  <a:schemeClr val="dk1"/>
                </a:solidFill>
                <a:latin typeface="Bookman Old Style"/>
              </a:rPr>
              <a:t>Справочная информация</a:t>
            </a:r>
            <a:endParaRPr lang="ru-RU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70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lang="ru-RU" sz="3200" b="1" strike="noStrike" spc="-1">
                <a:solidFill>
                  <a:schemeClr val="dk1"/>
                </a:solidFill>
                <a:latin typeface="Bookman Old Style"/>
              </a:rPr>
              <a:t>Перечень документов</a:t>
            </a: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395640" y="915090"/>
            <a:ext cx="8229240" cy="338364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tIns="45720" rIns="91440" bIns="45720" anchor="t">
            <a:noAutofit/>
          </a:bodyPr>
          <a:p>
            <a:pPr marL="28575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Wingdings" panose="05000000000000000000" pitchFamily="2" charset="2"/>
              <a:buChar char=""/>
            </a:pP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заявление педагогического работника;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6195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Wingdings" panose="05000000000000000000" pitchFamily="2" charset="2"/>
              <a:buChar char=""/>
            </a:pP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сведения о профессиональных достижениях, содержащие результаты профессиональной деятельности, представленные за </a:t>
            </a:r>
            <a:r>
              <a:rPr lang="ru-RU" sz="1800" b="0" strike="noStrike" spc="-1">
                <a:solidFill>
                  <a:srgbClr val="FF0000"/>
                </a:solidFill>
                <a:latin typeface="Bookman Old Style"/>
              </a:rPr>
              <a:t>межаттестационный</a:t>
            </a: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 период;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8575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Wingdings" panose="05000000000000000000" pitchFamily="2" charset="2"/>
              <a:buChar char=""/>
            </a:pP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документ</a:t>
            </a:r>
            <a:r>
              <a:rPr lang="en-US" sz="1800" b="0" strike="noStrike" spc="-1">
                <a:solidFill>
                  <a:srgbClr val="000000"/>
                </a:solidFill>
                <a:latin typeface="Bookman Old Style"/>
              </a:rPr>
              <a:t> Word</a:t>
            </a: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 (с гиперссылкой на одно занятие(видео) </a:t>
            </a:r>
            <a:r>
              <a:rPr lang="ru-RU" sz="1800" b="0" strike="noStrike" spc="-1">
                <a:solidFill>
                  <a:srgbClr val="000000"/>
                </a:solidFill>
                <a:latin typeface="Bookman Old Style"/>
              </a:rPr>
              <a:t>«Гиперссылка_ФАМИЛИЯ»</a:t>
            </a: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;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8575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Wingdings" panose="05000000000000000000" pitchFamily="2" charset="2"/>
              <a:buChar char=""/>
            </a:pP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копии/сканы :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8575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документа, подтверждающего наличие квалификационной категории;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8575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диплома о профессиональном образовании (в случае перемены фамилии прилагается копия свидетельства о браке); 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8575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документов о повышении квалификации (за последние 3 года).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67640" y="483480"/>
            <a:ext cx="8229240" cy="70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br>
              <a:rPr sz="2800"/>
            </a:br>
            <a:r>
              <a:rPr lang="ru-RU" sz="2800" b="1" strike="noStrike" spc="-1">
                <a:solidFill>
                  <a:schemeClr val="dk1"/>
                </a:solidFill>
                <a:latin typeface="Bookman Old Style"/>
              </a:rPr>
              <a:t>Заявление педагогического работника</a:t>
            </a:r>
            <a:br>
              <a:rPr sz="2800"/>
            </a:br>
            <a:endParaRPr lang="ru-RU" sz="2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467640" y="1275480"/>
            <a:ext cx="8229240" cy="339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342900" indent="-342900" defTabSz="914400">
              <a:lnSpc>
                <a:spcPct val="100000"/>
              </a:lnSpc>
              <a:spcBef>
                <a:spcPts val="44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200" b="0" strike="noStrike" spc="-1">
                <a:solidFill>
                  <a:schemeClr val="dk1"/>
                </a:solidFill>
                <a:latin typeface="Bookman Old Style"/>
              </a:rPr>
              <a:t>форму заявления скачайте с сайта;</a:t>
            </a:r>
            <a:endParaRPr lang="ru-RU" sz="22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4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200" b="0" strike="noStrike" spc="-1">
                <a:solidFill>
                  <a:schemeClr val="dk1"/>
                </a:solidFill>
                <a:latin typeface="Bookman Old Style"/>
              </a:rPr>
              <a:t>заполните заявление (после заполнении заявления в электронном виде, его надо распечатать, поставить свою подпись и дату);</a:t>
            </a:r>
            <a:endParaRPr lang="ru-RU" sz="22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4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200" b="0" strike="noStrike" spc="-1">
                <a:solidFill>
                  <a:schemeClr val="dk1"/>
                </a:solidFill>
                <a:latin typeface="Bookman Old Style"/>
              </a:rPr>
              <a:t>заявление необходимо отсканировать или сфотографировать и сохранить в электронном варианте для загрузки на портал;</a:t>
            </a:r>
            <a:endParaRPr lang="ru-RU" sz="22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4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200" b="0" strike="noStrike" spc="-1">
                <a:solidFill>
                  <a:schemeClr val="dk1"/>
                </a:solidFill>
                <a:latin typeface="Bookman Old Style"/>
              </a:rPr>
              <a:t>название файла «Заявление_ФАМИЛИЯ». </a:t>
            </a:r>
            <a:endParaRPr lang="ru-RU" sz="2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/>
          </p:nvPr>
        </p:nvSpPr>
        <p:spPr>
          <a:xfrm>
            <a:off x="467640" y="483480"/>
            <a:ext cx="8229240" cy="4070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defTabSz="914400">
              <a:lnSpc>
                <a:spcPct val="100000"/>
              </a:lnSpc>
              <a:spcBef>
                <a:spcPts val="640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algn="ctr" defTabSz="914400">
              <a:lnSpc>
                <a:spcPct val="100000"/>
              </a:lnSpc>
              <a:spcBef>
                <a:spcPts val="640"/>
              </a:spcBef>
              <a:buNone/>
              <a:tabLst>
                <a:tab pos="0" algn="l"/>
              </a:tabLst>
            </a:pPr>
            <a:r>
              <a:rPr lang="ru-RU" sz="3200" b="0" strike="noStrike" spc="-1">
                <a:solidFill>
                  <a:schemeClr val="dk1"/>
                </a:solidFill>
                <a:latin typeface="Bookman Old Style"/>
              </a:rPr>
              <a:t>Сведения о профессиональных достижениях, содержащие результаты профессиональной деятельности </a:t>
            </a:r>
            <a:r>
              <a:rPr lang="ru-RU" sz="3200" b="1" strike="noStrike" spc="-1">
                <a:solidFill>
                  <a:schemeClr val="dk1"/>
                </a:solidFill>
                <a:latin typeface="Bookman Old Style"/>
              </a:rPr>
              <a:t>(вместе с приложением) </a:t>
            </a:r>
            <a:r>
              <a:rPr lang="ru-RU" sz="3200" b="1" i="1" strike="noStrike" spc="-1">
                <a:solidFill>
                  <a:schemeClr val="dk1"/>
                </a:solidFill>
                <a:latin typeface="Bookman Old Style"/>
              </a:rPr>
              <a:t>сохраняется</a:t>
            </a:r>
            <a:r>
              <a:rPr lang="ru-RU" sz="3200" b="0" strike="noStrike" spc="-1">
                <a:solidFill>
                  <a:schemeClr val="dk1"/>
                </a:solidFill>
                <a:latin typeface="Bookman Old Style"/>
              </a:rPr>
              <a:t> </a:t>
            </a: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algn="ctr" defTabSz="914400">
              <a:lnSpc>
                <a:spcPct val="100000"/>
              </a:lnSpc>
              <a:spcBef>
                <a:spcPts val="640"/>
              </a:spcBef>
              <a:buNone/>
              <a:tabLst>
                <a:tab pos="0" algn="l"/>
              </a:tabLst>
            </a:pPr>
            <a:r>
              <a:rPr lang="ru-RU" sz="3200" b="0" strike="noStrike" spc="-1">
                <a:solidFill>
                  <a:schemeClr val="dk1"/>
                </a:solidFill>
                <a:latin typeface="Bookman Old Style"/>
              </a:rPr>
              <a:t>как </a:t>
            </a:r>
            <a:r>
              <a:rPr lang="ru-RU" sz="3200" b="1" u="sng" strike="noStrike" spc="-1">
                <a:solidFill>
                  <a:schemeClr val="dk1"/>
                </a:solidFill>
                <a:uFillTx/>
                <a:latin typeface="Bookman Old Style"/>
              </a:rPr>
              <a:t>ЕДИНЫЙ</a:t>
            </a:r>
            <a:r>
              <a:rPr lang="ru-RU" sz="3200" b="0" strike="noStrike" spc="-1">
                <a:solidFill>
                  <a:schemeClr val="dk1"/>
                </a:solidFill>
                <a:latin typeface="Bookman Old Style"/>
              </a:rPr>
              <a:t> документ</a:t>
            </a: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algn="ctr" defTabSz="914400">
              <a:lnSpc>
                <a:spcPct val="100000"/>
              </a:lnSpc>
              <a:spcBef>
                <a:spcPts val="800"/>
              </a:spcBef>
              <a:buNone/>
              <a:tabLst>
                <a:tab pos="0" algn="l"/>
              </a:tabLst>
            </a:pPr>
            <a:r>
              <a:rPr lang="ru-RU" sz="3200" b="0" strike="noStrike" spc="-1">
                <a:solidFill>
                  <a:schemeClr val="dk1"/>
                </a:solidFill>
                <a:latin typeface="Bookman Old Style"/>
              </a:rPr>
              <a:t>в формате </a:t>
            </a:r>
            <a:r>
              <a:rPr lang="en-US" sz="4000" b="1" strike="noStrike" spc="-1">
                <a:solidFill>
                  <a:srgbClr val="FF0000"/>
                </a:solidFill>
                <a:latin typeface="Bookman Old Style"/>
              </a:rPr>
              <a:t>pdf</a:t>
            </a:r>
            <a:r>
              <a:rPr lang="ru-RU" sz="4000" b="1" strike="noStrike" spc="-1">
                <a:solidFill>
                  <a:srgbClr val="FF0000"/>
                </a:solidFill>
                <a:latin typeface="Bookman Old Style"/>
              </a:rPr>
              <a:t> </a:t>
            </a:r>
            <a:r>
              <a:rPr lang="ru-RU" sz="3200" b="0" strike="noStrike" spc="-1">
                <a:solidFill>
                  <a:schemeClr val="dk1"/>
                </a:solidFill>
                <a:latin typeface="Bookman Old Style"/>
              </a:rPr>
              <a:t>или</a:t>
            </a:r>
            <a:r>
              <a:rPr lang="ru-RU" sz="4000" b="1" strike="noStrike" spc="-1">
                <a:solidFill>
                  <a:srgbClr val="FF0000"/>
                </a:solidFill>
                <a:latin typeface="Bookman Old Style"/>
              </a:rPr>
              <a:t> </a:t>
            </a:r>
            <a:r>
              <a:rPr lang="en-US" sz="4000" b="1" strike="noStrike" spc="-1">
                <a:solidFill>
                  <a:srgbClr val="FF0000"/>
                </a:solidFill>
                <a:latin typeface="Bookman Old Style"/>
              </a:rPr>
              <a:t>doc</a:t>
            </a:r>
            <a:r>
              <a:rPr lang="ru-RU" sz="4000" b="1" strike="noStrike" spc="-1">
                <a:solidFill>
                  <a:srgbClr val="FF0000"/>
                </a:solidFill>
                <a:latin typeface="Bookman Old Style"/>
              </a:rPr>
              <a:t>/</a:t>
            </a:r>
            <a:r>
              <a:rPr lang="en-US" sz="4000" b="1" strike="noStrike" spc="-1">
                <a:solidFill>
                  <a:srgbClr val="FF0000"/>
                </a:solidFill>
                <a:latin typeface="Bookman Old Style"/>
              </a:rPr>
              <a:t>docx.</a:t>
            </a:r>
            <a:endParaRPr lang="ru-RU" sz="4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defTabSz="914400">
              <a:lnSpc>
                <a:spcPct val="100000"/>
              </a:lnSpc>
              <a:spcBef>
                <a:spcPts val="640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457200" y="267515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lang="ru-RU" sz="2400" b="1" strike="noStrike" spc="-1">
                <a:solidFill>
                  <a:schemeClr val="dk1"/>
                </a:solidFill>
                <a:latin typeface="Bookman Old Style"/>
              </a:rPr>
              <a:t>Подготовка сведений о профессиональных достижениях в формате </a:t>
            </a:r>
            <a:r>
              <a:rPr lang="en-US" sz="2200" b="1" strike="noStrike" spc="-1">
                <a:solidFill>
                  <a:srgbClr val="FF0000"/>
                </a:solidFill>
                <a:latin typeface="Bookman Old Style"/>
              </a:rPr>
              <a:t>pdf</a:t>
            </a:r>
            <a:endParaRPr lang="ru-RU" sz="2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/>
          </p:nvPr>
        </p:nvSpPr>
        <p:spPr>
          <a:xfrm>
            <a:off x="323640" y="1275170"/>
            <a:ext cx="8362800" cy="3603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88427" lnSpcReduction="10000"/>
          </a:bodyPr>
          <a:p>
            <a:pPr marL="342900" indent="-3429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Заполненные сведения о профессиональных достижениях распечатайте;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Руководитель заверяет сведения подписью и печатью (место подписи и печати в сведениях определено);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Подписанные сведения сканируются, происходит переход от бумажного носителя к электронному,  формата </a:t>
            </a:r>
            <a:r>
              <a:rPr lang="en-US" sz="2000" b="1" strike="noStrike" spc="-1">
                <a:solidFill>
                  <a:srgbClr val="FF0000"/>
                </a:solidFill>
                <a:latin typeface="Bookman Old Style"/>
              </a:rPr>
              <a:t>pdf</a:t>
            </a:r>
            <a:r>
              <a:rPr lang="ru-RU" sz="2000" b="0" strike="noStrike" spc="-1">
                <a:solidFill>
                  <a:srgbClr val="000000"/>
                </a:solidFill>
                <a:latin typeface="Bookman Old Style"/>
              </a:rPr>
              <a:t> или </a:t>
            </a:r>
            <a:r>
              <a:rPr lang="en-US" sz="2000" b="1" strike="noStrike" spc="-1">
                <a:solidFill>
                  <a:srgbClr val="FF0000"/>
                </a:solidFill>
                <a:latin typeface="Bookman Old Style"/>
              </a:rPr>
              <a:t>jpg</a:t>
            </a:r>
            <a:r>
              <a:rPr lang="ru-RU" sz="2000" b="1" strike="noStrike" spc="-1">
                <a:solidFill>
                  <a:srgbClr val="FF0000"/>
                </a:solidFill>
                <a:latin typeface="Bookman Old Style"/>
              </a:rPr>
              <a:t>, </a:t>
            </a: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количество файлов </a:t>
            </a:r>
            <a:r>
              <a:rPr lang="en-US" sz="2000" b="1" strike="noStrike" spc="-1">
                <a:solidFill>
                  <a:srgbClr val="FF0000"/>
                </a:solidFill>
                <a:latin typeface="Bookman Old Style"/>
              </a:rPr>
              <a:t>pdf</a:t>
            </a:r>
            <a:r>
              <a:rPr lang="ru-RU" sz="2000" b="0" strike="noStrike" spc="-1">
                <a:solidFill>
                  <a:srgbClr val="000000"/>
                </a:solidFill>
                <a:latin typeface="Bookman Old Style"/>
              </a:rPr>
              <a:t>  или </a:t>
            </a:r>
            <a:r>
              <a:rPr lang="en-US" sz="2000" b="1" strike="noStrike" spc="-1">
                <a:solidFill>
                  <a:srgbClr val="FF0000"/>
                </a:solidFill>
                <a:latin typeface="Bookman Old Style"/>
              </a:rPr>
              <a:t>jpg</a:t>
            </a: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, чаще всего равно количеству отсканированных страниц ИК.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000" b="0" strike="noStrike" spc="-1">
                <a:solidFill>
                  <a:srgbClr val="000000"/>
                </a:solidFill>
                <a:latin typeface="Bookman Old Style"/>
              </a:rPr>
              <a:t>Объединить несколько файлов формата </a:t>
            </a:r>
            <a:r>
              <a:rPr lang="en-US" sz="2000" b="1" strike="noStrike" spc="-1">
                <a:solidFill>
                  <a:srgbClr val="FF0000"/>
                </a:solidFill>
                <a:latin typeface="Bookman Old Style"/>
              </a:rPr>
              <a:t>pdf</a:t>
            </a:r>
            <a:r>
              <a:rPr lang="ru-RU" sz="2000" b="0" strike="noStrike" spc="-1">
                <a:solidFill>
                  <a:srgbClr val="000000"/>
                </a:solidFill>
                <a:latin typeface="Bookman Old Style"/>
              </a:rPr>
              <a:t> или </a:t>
            </a:r>
            <a:r>
              <a:rPr lang="en-US" sz="2000" b="1" strike="noStrike" spc="-1">
                <a:solidFill>
                  <a:srgbClr val="FF0000"/>
                </a:solidFill>
                <a:latin typeface="Bookman Old Style"/>
              </a:rPr>
              <a:t>jpg</a:t>
            </a:r>
            <a:r>
              <a:rPr lang="ru-RU" sz="2000" b="0" strike="noStrike" spc="-1">
                <a:solidFill>
                  <a:srgbClr val="000000"/>
                </a:solidFill>
                <a:latin typeface="Bookman Old Style"/>
              </a:rPr>
              <a:t> в один </a:t>
            </a:r>
            <a:r>
              <a:rPr lang="en-US" sz="2000" b="1" u="sng" strike="noStrike" spc="-1">
                <a:solidFill>
                  <a:srgbClr val="FF0000"/>
                </a:solidFill>
                <a:uFillTx/>
                <a:latin typeface="Bookman Old Style"/>
              </a:rPr>
              <a:t>pdf</a:t>
            </a:r>
            <a:r>
              <a:rPr lang="ru-RU" sz="2000" b="1" u="sng" strike="noStrike" spc="-1">
                <a:solidFill>
                  <a:srgbClr val="FF0000"/>
                </a:solidFill>
                <a:uFillTx/>
                <a:latin typeface="Bookman Old Style"/>
              </a:rPr>
              <a:t>-файл </a:t>
            </a: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можно с помощью программ </a:t>
            </a:r>
            <a:r>
              <a:rPr lang="en-US" sz="2000" b="0" strike="noStrike" spc="-1">
                <a:solidFill>
                  <a:schemeClr val="dk1"/>
                </a:solidFill>
                <a:latin typeface="Bookman Old Style"/>
              </a:rPr>
              <a:t>on-line</a:t>
            </a: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 (найдите в сети Интернет или перейдите по ссылке). 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algn="ctr" defTabSz="914400">
              <a:lnSpc>
                <a:spcPct val="100000"/>
              </a:lnSpc>
              <a:spcBef>
                <a:spcPts val="400"/>
              </a:spcBef>
              <a:buClr>
                <a:srgbClr val="FF0000"/>
              </a:buClr>
              <a:buFont typeface="Wingdings" panose="05000000000000000000" pitchFamily="2" charset="2"/>
              <a:buChar char=""/>
            </a:pPr>
            <a:r>
              <a:rPr lang="en-US" sz="2000" b="1" u="sng" strike="noStrike" spc="-1">
                <a:solidFill>
                  <a:srgbClr val="0000FF"/>
                </a:solidFill>
                <a:uFillTx/>
                <a:latin typeface="Bookman Old Style"/>
                <a:hlinkClick r:id="rId1"/>
              </a:rPr>
              <a:t>https://www.ilovepdf.com/ru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algn="ctr" defTabSz="914400">
              <a:lnSpc>
                <a:spcPct val="100000"/>
              </a:lnSpc>
              <a:spcBef>
                <a:spcPts val="400"/>
              </a:spcBef>
              <a:buClr>
                <a:srgbClr val="FF0000"/>
              </a:buClr>
              <a:buFont typeface="Wingdings" panose="05000000000000000000" pitchFamily="2" charset="2"/>
              <a:buChar char=""/>
            </a:pPr>
            <a:r>
              <a:rPr lang="en-US" sz="2000" b="1" u="sng" strike="noStrike" spc="-1">
                <a:solidFill>
                  <a:srgbClr val="0000FF"/>
                </a:solidFill>
                <a:uFillTx/>
                <a:latin typeface="Bookman Old Style"/>
                <a:hlinkClick r:id="rId2"/>
              </a:rPr>
              <a:t>https://jpg2pdf.com/ru/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</a:pP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323640" y="205920"/>
            <a:ext cx="8568720" cy="85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lang="ru-RU" sz="2200" b="1" strike="noStrike" spc="-1">
                <a:solidFill>
                  <a:schemeClr val="dk1"/>
                </a:solidFill>
                <a:latin typeface="Bookman Old Style"/>
              </a:rPr>
              <a:t>Подготовка </a:t>
            </a:r>
            <a:r>
              <a:rPr lang="ru-RU" sz="2000" b="1" strike="noStrike" spc="-1">
                <a:solidFill>
                  <a:schemeClr val="dk1"/>
                </a:solidFill>
                <a:latin typeface="Bookman Old Style"/>
              </a:rPr>
              <a:t>сведений о профессиональных достижениях в </a:t>
            </a:r>
            <a:r>
              <a:rPr lang="ru-RU" sz="2200" b="1" strike="noStrike" spc="-1">
                <a:solidFill>
                  <a:schemeClr val="dk1"/>
                </a:solidFill>
                <a:latin typeface="Bookman Old Style"/>
              </a:rPr>
              <a:t>формате </a:t>
            </a:r>
            <a:r>
              <a:rPr lang="en-US" sz="2200" b="1" strike="noStrike" spc="-1">
                <a:solidFill>
                  <a:srgbClr val="FF0000"/>
                </a:solidFill>
                <a:latin typeface="Bookman Old Style"/>
              </a:rPr>
              <a:t>doc</a:t>
            </a:r>
            <a:r>
              <a:rPr lang="ru-RU" sz="2200" b="1" strike="noStrike" spc="-1">
                <a:solidFill>
                  <a:srgbClr val="FF0000"/>
                </a:solidFill>
                <a:latin typeface="Bookman Old Style"/>
              </a:rPr>
              <a:t>/</a:t>
            </a:r>
            <a:r>
              <a:rPr lang="en-US" sz="2200" b="1" strike="noStrike" spc="-1">
                <a:solidFill>
                  <a:srgbClr val="FF0000"/>
                </a:solidFill>
                <a:latin typeface="Bookman Old Style"/>
              </a:rPr>
              <a:t>docx</a:t>
            </a:r>
            <a:r>
              <a:rPr lang="ru-RU" sz="2200" b="1" strike="noStrike" spc="-1">
                <a:solidFill>
                  <a:srgbClr val="FF0000"/>
                </a:solidFill>
                <a:latin typeface="Bookman Old Style"/>
              </a:rPr>
              <a:t> </a:t>
            </a:r>
            <a:endParaRPr lang="ru-RU" sz="2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323640" y="1203625"/>
            <a:ext cx="8640720" cy="353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342900" indent="-3429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Заполненные сведения о профессиональных достижениях распечатайте;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Руководитель заверяет сведения подписью и печатью (место подписи и печати в сведениях определено);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Сканируются страницы с подписью руководителя и печатью образовательной органиации.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000" b="0" strike="noStrike" spc="-1">
                <a:solidFill>
                  <a:srgbClr val="000000"/>
                </a:solidFill>
                <a:latin typeface="Bookman Old Style"/>
              </a:rPr>
              <a:t>Сканы или фотографии страниц вставляются в информационную карту </a:t>
            </a: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формата </a:t>
            </a:r>
            <a:r>
              <a:rPr lang="en-US" sz="2000" b="0" strike="noStrike" spc="-1">
                <a:solidFill>
                  <a:srgbClr val="FF0000"/>
                </a:solidFill>
                <a:latin typeface="Bookman Old Style"/>
              </a:rPr>
              <a:t>doc</a:t>
            </a:r>
            <a:r>
              <a:rPr lang="ru-RU" sz="2000" b="0" strike="noStrike" spc="-1">
                <a:solidFill>
                  <a:srgbClr val="FF0000"/>
                </a:solidFill>
                <a:latin typeface="Bookman Old Style"/>
              </a:rPr>
              <a:t>/</a:t>
            </a:r>
            <a:r>
              <a:rPr lang="en-US" sz="2000" b="0" strike="noStrike" spc="-1">
                <a:solidFill>
                  <a:srgbClr val="FF0000"/>
                </a:solidFill>
                <a:latin typeface="Bookman Old Style"/>
              </a:rPr>
              <a:t>docx</a:t>
            </a:r>
            <a:r>
              <a:rPr lang="ru-RU" sz="2000" b="0" strike="noStrike" spc="-1">
                <a:solidFill>
                  <a:srgbClr val="FF0000"/>
                </a:solidFill>
                <a:latin typeface="Bookman Old Style"/>
              </a:rPr>
              <a:t> </a:t>
            </a:r>
            <a:r>
              <a:rPr lang="ru-RU" sz="2000" b="0" strike="noStrike" spc="-1">
                <a:solidFill>
                  <a:srgbClr val="000000"/>
                </a:solidFill>
                <a:latin typeface="Bookman Old Style"/>
              </a:rPr>
              <a:t> вместо соответствующей по содержанию части (см. следующий слайд)</a:t>
            </a: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. 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</a:pP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extBox 5"/>
          <p:cNvSpPr/>
          <p:nvPr/>
        </p:nvSpPr>
        <p:spPr>
          <a:xfrm>
            <a:off x="179640" y="3113280"/>
            <a:ext cx="2520000" cy="1735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rgbClr val="FF0000"/>
                </a:solidFill>
                <a:latin typeface="Calibri" panose="020F0502020204030204"/>
              </a:rPr>
              <a:t>Таблиц «Сводные результаты» предоставляется ТРИ , т.к. подтверждаются результаты  ТРЕХ мониторингов.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164" name="Picture 7"/>
          <p:cNvPicPr/>
          <p:nvPr/>
        </p:nvPicPr>
        <p:blipFill>
          <a:blip r:embed="rId1"/>
          <a:stretch>
            <a:fillRect/>
          </a:stretch>
        </p:blipFill>
        <p:spPr>
          <a:xfrm>
            <a:off x="251640" y="195480"/>
            <a:ext cx="6887880" cy="2376000"/>
          </a:xfrm>
          <a:prstGeom prst="rect">
            <a:avLst/>
          </a:prstGeom>
          <a:ln w="0">
            <a:noFill/>
          </a:ln>
        </p:spPr>
      </p:pic>
      <p:sp>
        <p:nvSpPr>
          <p:cNvPr id="165" name="Полилиния 7"/>
          <p:cNvSpPr/>
          <p:nvPr/>
        </p:nvSpPr>
        <p:spPr>
          <a:xfrm>
            <a:off x="-78840" y="201960"/>
            <a:ext cx="8205120" cy="2849040"/>
          </a:xfrm>
          <a:custGeom>
            <a:avLst/>
            <a:gdLst>
              <a:gd name="textAreaLeft" fmla="*/ 0 w 8205120"/>
              <a:gd name="textAreaRight" fmla="*/ 8205480 w 8205120"/>
              <a:gd name="textAreaTop" fmla="*/ 0 h 2849040"/>
              <a:gd name="textAreaBottom" fmla="*/ 2849400 h 2849040"/>
            </a:gdLst>
            <a:ahLst/>
            <a:cxnLst/>
            <a:rect l="textAreaLeft" t="textAreaTop" r="textAreaRight" b="textAreaBottom"/>
            <a:pathLst>
              <a:path w="8205491" h="2849525">
                <a:moveTo>
                  <a:pt x="7989317" y="0"/>
                </a:moveTo>
                <a:cubicBezTo>
                  <a:pt x="8192222" y="894907"/>
                  <a:pt x="8395127" y="1789814"/>
                  <a:pt x="7882992" y="2254102"/>
                </a:cubicBezTo>
                <a:cubicBezTo>
                  <a:pt x="7370857" y="2718390"/>
                  <a:pt x="6164061" y="2688265"/>
                  <a:pt x="4916508" y="2785730"/>
                </a:cubicBezTo>
                <a:cubicBezTo>
                  <a:pt x="3668955" y="2883195"/>
                  <a:pt x="1179164" y="2828261"/>
                  <a:pt x="397671" y="2838893"/>
                </a:cubicBezTo>
                <a:cubicBezTo>
                  <a:pt x="-383822" y="2849526"/>
                  <a:pt x="227550" y="2849525"/>
                  <a:pt x="227550" y="2849525"/>
                </a:cubicBezTo>
                <a:lnTo>
                  <a:pt x="227550" y="2849525"/>
                </a:lnTo>
              </a:path>
            </a:pathLst>
          </a:custGeom>
          <a:noFill/>
          <a:ln w="15875">
            <a:solidFill>
              <a:srgbClr val="FF0000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66" name="Прямоугольник 1"/>
          <p:cNvSpPr/>
          <p:nvPr/>
        </p:nvSpPr>
        <p:spPr>
          <a:xfrm>
            <a:off x="2319840" y="2814120"/>
            <a:ext cx="6534000" cy="2010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400" b="0" strike="noStrike" spc="-1">
                <a:solidFill>
                  <a:schemeClr val="dk1"/>
                </a:solidFill>
                <a:latin typeface="Times New Roman" panose="02020603050405020304"/>
              </a:rPr>
              <a:t> 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Times New Roman" panose="02020603050405020304"/>
              </a:rPr>
              <a:t>Директор  _________________________________________ (расшифровка подписи)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Times New Roman" panose="02020603050405020304"/>
              </a:rPr>
              <a:t>Печать                                                                                                            Дата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1400" b="1" strike="noStrike" spc="-1">
                <a:solidFill>
                  <a:schemeClr val="dk1"/>
                </a:solidFill>
                <a:latin typeface="Times New Roman" panose="02020603050405020304"/>
              </a:rPr>
              <a:t> </a:t>
            </a:r>
            <a:r>
              <a:rPr lang="ru-RU" sz="1400" b="1" strike="noStrike" spc="-1">
                <a:solidFill>
                  <a:schemeClr val="dk1"/>
                </a:solidFill>
                <a:latin typeface="Times New Roman" panose="02020603050405020304"/>
              </a:rPr>
              <a:t>Сводные результаты</a:t>
            </a:r>
            <a:r>
              <a:rPr lang="ru-RU" sz="1400" b="0" strike="noStrike" spc="-1">
                <a:solidFill>
                  <a:schemeClr val="dk1"/>
                </a:solidFill>
                <a:latin typeface="Times New Roman" panose="02020603050405020304"/>
              </a:rPr>
              <a:t> (примерная форма)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Times New Roman" panose="02020603050405020304"/>
              </a:rPr>
              <a:t> </a:t>
            </a:r>
            <a:r>
              <a:rPr lang="ru-RU" sz="1400" b="0" strike="noStrike" spc="-1">
                <a:solidFill>
                  <a:schemeClr val="dk1"/>
                </a:solidFill>
                <a:latin typeface="Times New Roman" panose="02020603050405020304"/>
              </a:rPr>
              <a:t>итоговой/промежуточной работы для __________________(кого) ________________________(предмет)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Times New Roman" panose="02020603050405020304"/>
              </a:rPr>
              <a:t>____________________учебный год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r>
              <a:rPr lang="ru-RU" sz="1400" b="0" strike="noStrike" spc="-1">
                <a:solidFill>
                  <a:schemeClr val="dk1"/>
                </a:solidFill>
                <a:latin typeface="Times New Roman" panose="02020603050405020304"/>
              </a:rPr>
              <a:t> 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67640" y="195480"/>
            <a:ext cx="8362800" cy="853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r" defTabSz="914400">
              <a:lnSpc>
                <a:spcPct val="100000"/>
              </a:lnSpc>
              <a:buNone/>
            </a:pPr>
            <a:r>
              <a:rPr lang="ru-RU" sz="2400" b="1" strike="noStrike" spc="-1">
                <a:solidFill>
                  <a:schemeClr val="dk1"/>
                </a:solidFill>
                <a:latin typeface="Bookman Old Style"/>
              </a:rPr>
              <a:t>Справочная информация</a:t>
            </a: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342900" indent="-342900" defTabSz="914400">
              <a:lnSpc>
                <a:spcPct val="100000"/>
              </a:lnSpc>
              <a:spcBef>
                <a:spcPts val="480"/>
              </a:spcBef>
              <a:buClr>
                <a:srgbClr val="FF0000"/>
              </a:buClr>
              <a:buFont typeface="Wingdings" panose="05000000000000000000" pitchFamily="2" charset="2"/>
              <a:buChar char=""/>
            </a:pPr>
            <a:r>
              <a:rPr lang="ru-RU" sz="2400" b="1" strike="noStrike" spc="-1">
                <a:solidFill>
                  <a:srgbClr val="FF0000"/>
                </a:solidFill>
                <a:latin typeface="Bookman Old Style"/>
              </a:rPr>
              <a:t>Гиперссылка или просто </a:t>
            </a:r>
            <a:r>
              <a:rPr lang="ru-RU" sz="2400" b="1" i="1" strike="noStrike" spc="-1">
                <a:solidFill>
                  <a:srgbClr val="FF0000"/>
                </a:solidFill>
                <a:latin typeface="Bookman Old Style"/>
              </a:rPr>
              <a:t>ссылка</a:t>
            </a:r>
            <a:r>
              <a:rPr lang="ru-RU" sz="2400" b="1" strike="noStrike" spc="-1">
                <a:solidFill>
                  <a:srgbClr val="FF0000"/>
                </a:solidFill>
                <a:latin typeface="Bookman Old Style"/>
              </a:rPr>
              <a:t> </a:t>
            </a:r>
            <a:r>
              <a:rPr lang="ru-RU" sz="2400" b="0" strike="noStrike" spc="-1">
                <a:solidFill>
                  <a:schemeClr val="dk1"/>
                </a:solidFill>
                <a:latin typeface="Bookman Old Style"/>
              </a:rPr>
              <a:t>— </a:t>
            </a:r>
            <a:r>
              <a:rPr lang="ru-RU" sz="2400" b="0" i="1" strike="noStrike" spc="-1">
                <a:solidFill>
                  <a:schemeClr val="dk1"/>
                </a:solidFill>
                <a:latin typeface="Bookman Old Style"/>
              </a:rPr>
              <a:t>это</a:t>
            </a:r>
            <a:r>
              <a:rPr lang="ru-RU" sz="2400" b="0" strike="noStrike" spc="-1">
                <a:solidFill>
                  <a:schemeClr val="dk1"/>
                </a:solidFill>
                <a:latin typeface="Bookman Old Style"/>
              </a:rPr>
              <a:t> текст, фотография, иконка или другой элемент </a:t>
            </a:r>
            <a:r>
              <a:rPr lang="ru-RU" sz="2400" b="0" u="sng" strike="noStrike" spc="-1">
                <a:solidFill>
                  <a:schemeClr val="dk1"/>
                </a:solidFill>
                <a:uFillTx/>
                <a:latin typeface="Bookman Old Style"/>
              </a:rPr>
              <a:t>по нажатию на который откроется веб-страница</a:t>
            </a:r>
            <a:r>
              <a:rPr lang="ru-RU" sz="2400" b="0" strike="noStrike" spc="-1">
                <a:solidFill>
                  <a:schemeClr val="dk1"/>
                </a:solidFill>
                <a:latin typeface="Bookman Old Style"/>
              </a:rPr>
              <a:t>.</a:t>
            </a: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defTabSz="914400">
              <a:lnSpc>
                <a:spcPct val="100000"/>
              </a:lnSpc>
              <a:spcBef>
                <a:spcPts val="480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400" b="0" strike="noStrike" spc="-1">
                <a:solidFill>
                  <a:schemeClr val="dk1"/>
                </a:solidFill>
                <a:latin typeface="Bookman Old Style"/>
              </a:rPr>
              <a:t>Запрос информации в любой поисковой системе: «Как сделать гиперссылку в…» поможет вам сделать корректную гиперссылку.</a:t>
            </a: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362800" cy="997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lang="ru-RU" sz="2000" b="1" strike="noStrike" spc="-1">
                <a:solidFill>
                  <a:srgbClr val="000000"/>
                </a:solidFill>
                <a:latin typeface="Bookman Old Style"/>
              </a:rPr>
              <a:t>Документ</a:t>
            </a:r>
            <a:r>
              <a:rPr lang="en-US" sz="2000" b="1" strike="noStrike" spc="-1">
                <a:solidFill>
                  <a:srgbClr val="000000"/>
                </a:solidFill>
                <a:latin typeface="Bookman Old Style"/>
              </a:rPr>
              <a:t> </a:t>
            </a:r>
            <a:r>
              <a:rPr lang="ru-RU" sz="2000" b="1" strike="noStrike" spc="-1">
                <a:solidFill>
                  <a:srgbClr val="000000"/>
                </a:solidFill>
                <a:latin typeface="Bookman Old Style"/>
              </a:rPr>
              <a:t>формата </a:t>
            </a:r>
            <a:r>
              <a:rPr lang="en-US" sz="2000" b="1" strike="noStrike" spc="-1">
                <a:solidFill>
                  <a:srgbClr val="FF0000"/>
                </a:solidFill>
                <a:latin typeface="Bookman Old Style"/>
              </a:rPr>
              <a:t>doc</a:t>
            </a:r>
            <a:r>
              <a:rPr lang="ru-RU" sz="2000" b="1" strike="noStrike" spc="-1">
                <a:solidFill>
                  <a:srgbClr val="FF0000"/>
                </a:solidFill>
                <a:latin typeface="Bookman Old Style"/>
              </a:rPr>
              <a:t>/</a:t>
            </a:r>
            <a:r>
              <a:rPr lang="en-US" sz="2000" b="1" strike="noStrike" spc="-1">
                <a:solidFill>
                  <a:srgbClr val="FF0000"/>
                </a:solidFill>
                <a:latin typeface="Bookman Old Style"/>
              </a:rPr>
              <a:t>docx</a:t>
            </a:r>
            <a:r>
              <a:rPr lang="ru-RU" sz="2000" b="1" strike="noStrike" spc="-1">
                <a:solidFill>
                  <a:srgbClr val="000000"/>
                </a:solidFill>
                <a:latin typeface="Bookman Old Style"/>
              </a:rPr>
              <a:t> с гиперссылкой на одно занятие(видео)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/>
          </p:nvPr>
        </p:nvSpPr>
        <p:spPr>
          <a:xfrm>
            <a:off x="395640" y="1275480"/>
            <a:ext cx="8229240" cy="339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342900" indent="-3429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видеоматериалы занятия размещаются в облачных хранилищах данных в ИТС «Интернет»: Облако@mail.ru (</a:t>
            </a:r>
            <a:r>
              <a:rPr lang="ru-RU" sz="1800" b="0" u="sng" strike="noStrike" spc="-1">
                <a:solidFill>
                  <a:schemeClr val="dk1"/>
                </a:solidFill>
                <a:uFillTx/>
                <a:latin typeface="Bookman Old Style"/>
                <a:hlinkClick r:id="rId1"/>
              </a:rPr>
              <a:t>https://cloud.mail.ru</a:t>
            </a: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), </a:t>
            </a:r>
            <a:r>
              <a:rPr lang="en-US" sz="1800" b="0" u="sng" strike="noStrike" spc="-1">
                <a:solidFill>
                  <a:schemeClr val="dk1"/>
                </a:solidFill>
                <a:uFillTx/>
                <a:latin typeface="Bookman Old Style"/>
                <a:hlinkClick r:id="rId2"/>
              </a:rPr>
              <a:t>Rut</a:t>
            </a:r>
            <a:r>
              <a:rPr lang="en-US" sz="1800" b="0" u="sng" strike="noStrike" spc="-1">
                <a:solidFill>
                  <a:schemeClr val="dk1"/>
                </a:solidFill>
                <a:uFillTx/>
                <a:latin typeface="Bookman Old Style"/>
                <a:hlinkClick r:id="rId2"/>
              </a:rPr>
              <a:t>ube</a:t>
            </a: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, Яндекс-диск (</a:t>
            </a:r>
            <a:r>
              <a:rPr lang="ru-RU" sz="1800" b="0" u="sng" strike="noStrike" spc="-1">
                <a:solidFill>
                  <a:schemeClr val="dk1"/>
                </a:solidFill>
                <a:uFillTx/>
                <a:latin typeface="Bookman Old Style"/>
                <a:hlinkClick r:id="rId3"/>
              </a:rPr>
              <a:t>http</a:t>
            </a:r>
            <a:r>
              <a:rPr lang="ru-RU" sz="1800" b="0" u="sng" strike="noStrike" spc="-1">
                <a:solidFill>
                  <a:schemeClr val="dk1"/>
                </a:solidFill>
                <a:uFillTx/>
                <a:latin typeface="Bookman Old Style"/>
                <a:hlinkClick r:id="rId3"/>
              </a:rPr>
              <a:t>://disk.yandex.ru/</a:t>
            </a: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), Google-диск (</a:t>
            </a:r>
            <a:r>
              <a:rPr lang="ru-RU" sz="1800" b="0" u="sng" strike="noStrike" spc="-1">
                <a:solidFill>
                  <a:schemeClr val="dk1"/>
                </a:solidFill>
                <a:uFillTx/>
                <a:latin typeface="Bookman Old Style"/>
                <a:hlinkClick r:id="rId4"/>
              </a:rPr>
              <a:t>https://drive.google.com</a:t>
            </a:r>
            <a:r>
              <a:rPr lang="ru-RU" sz="1800" b="0" u="sng" strike="noStrike" spc="-1">
                <a:solidFill>
                  <a:schemeClr val="dk1"/>
                </a:solidFill>
                <a:uFillTx/>
                <a:latin typeface="Bookman Old Style"/>
                <a:hlinkClick r:id="rId4"/>
              </a:rPr>
              <a:t>/</a:t>
            </a: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) и т.д.;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после размещения видеоматериалов, вы получаете на них гиперссылку;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скопированную гиперссылку вставляете в документ </a:t>
            </a:r>
            <a:r>
              <a:rPr lang="ru-RU" sz="1800" b="0" strike="noStrike" spc="-1">
                <a:solidFill>
                  <a:srgbClr val="000000"/>
                </a:solidFill>
                <a:latin typeface="Bookman Old Style"/>
              </a:rPr>
              <a:t>формата </a:t>
            </a:r>
            <a:r>
              <a:rPr lang="en-US" sz="1800" b="0" strike="noStrike" spc="-1">
                <a:solidFill>
                  <a:srgbClr val="FF0000"/>
                </a:solidFill>
                <a:latin typeface="Bookman Old Style"/>
              </a:rPr>
              <a:t>doc</a:t>
            </a:r>
            <a:r>
              <a:rPr lang="ru-RU" sz="1800" b="0" strike="noStrike" spc="-1">
                <a:solidFill>
                  <a:srgbClr val="FF0000"/>
                </a:solidFill>
                <a:latin typeface="Bookman Old Style"/>
              </a:rPr>
              <a:t>/</a:t>
            </a:r>
            <a:r>
              <a:rPr lang="en-US" sz="1800" b="0" strike="noStrike" spc="-1">
                <a:solidFill>
                  <a:srgbClr val="FF0000"/>
                </a:solidFill>
                <a:latin typeface="Bookman Old Style"/>
              </a:rPr>
              <a:t>docx</a:t>
            </a:r>
            <a:r>
              <a:rPr lang="ru-RU" sz="1800" b="0" strike="noStrike" spc="-1">
                <a:solidFill>
                  <a:srgbClr val="000000"/>
                </a:solidFill>
                <a:latin typeface="Bookman Old Style"/>
              </a:rPr>
              <a:t> и сохраняете его, название документа: «гиперссылка_Фамилия»;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1800" b="0" u="sng" strike="noStrike" spc="-1">
                <a:solidFill>
                  <a:srgbClr val="000000"/>
                </a:solidFill>
                <a:uFillTx/>
                <a:latin typeface="Bookman Old Style"/>
              </a:rPr>
              <a:t>ОБЯЗАТЕЛЬНО</a:t>
            </a:r>
            <a:r>
              <a:rPr lang="ru-RU" sz="1800" b="0" strike="noStrike" spc="-1">
                <a:solidFill>
                  <a:srgbClr val="000000"/>
                </a:solidFill>
                <a:latin typeface="Bookman Old Style"/>
              </a:rPr>
              <a:t> проверьте, открывается ли гиперссылка на другом компьютере.</a:t>
            </a: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defTabSz="914400">
              <a:lnSpc>
                <a:spcPct val="100000"/>
              </a:lnSpc>
              <a:spcBef>
                <a:spcPts val="360"/>
              </a:spcBef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defTabSz="914400">
              <a:lnSpc>
                <a:spcPct val="100000"/>
              </a:lnSpc>
              <a:spcBef>
                <a:spcPts val="360"/>
              </a:spcBef>
              <a:buNone/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2"/>
          <p:cNvPicPr/>
          <p:nvPr/>
        </p:nvPicPr>
        <p:blipFill>
          <a:blip r:embed="rId1"/>
          <a:srcRect t="13288" b="4422"/>
          <a:stretch>
            <a:fillRect/>
          </a:stretch>
        </p:blipFill>
        <p:spPr>
          <a:xfrm>
            <a:off x="248760" y="279000"/>
            <a:ext cx="8712720" cy="4301640"/>
          </a:xfrm>
          <a:prstGeom prst="rect">
            <a:avLst/>
          </a:prstGeom>
          <a:ln w="0">
            <a:noFill/>
          </a:ln>
        </p:spPr>
      </p:pic>
      <p:pic>
        <p:nvPicPr>
          <p:cNvPr id="126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708000" y="1953000"/>
            <a:ext cx="5278680" cy="3067560"/>
          </a:xfrm>
          <a:prstGeom prst="rect">
            <a:avLst/>
          </a:prstGeom>
          <a:ln w="0">
            <a:noFill/>
          </a:ln>
        </p:spPr>
      </p:pic>
      <p:sp>
        <p:nvSpPr>
          <p:cNvPr id="127" name="Овал 3"/>
          <p:cNvSpPr/>
          <p:nvPr/>
        </p:nvSpPr>
        <p:spPr>
          <a:xfrm>
            <a:off x="6732360" y="195480"/>
            <a:ext cx="987480" cy="45072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cxnSp>
        <p:nvCxnSpPr>
          <p:cNvPr id="128" name="Прямая со стрелкой 5"/>
          <p:cNvCxnSpPr/>
          <p:nvPr/>
        </p:nvCxnSpPr>
        <p:spPr>
          <a:xfrm flipH="1">
            <a:off x="6732000" y="646200"/>
            <a:ext cx="494280" cy="2087640"/>
          </a:xfrm>
          <a:prstGeom prst="straightConnector1">
            <a:avLst/>
          </a:prstGeom>
          <a:ln w="38100">
            <a:solidFill>
              <a:srgbClr val="FF0000"/>
            </a:solidFill>
            <a:round/>
            <a:headEnd type="oval" w="med" len="med"/>
            <a:tailEnd type="stealth" w="lg" len="lg"/>
          </a:ln>
        </p:spPr>
      </p:cxnSp>
      <p:sp>
        <p:nvSpPr>
          <p:cNvPr id="129" name="Овал 6"/>
          <p:cNvSpPr/>
          <p:nvPr/>
        </p:nvSpPr>
        <p:spPr>
          <a:xfrm>
            <a:off x="1930680" y="279000"/>
            <a:ext cx="647640" cy="29412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sp>
        <p:nvSpPr>
          <p:cNvPr id="130" name="TextBox 1"/>
          <p:cNvSpPr/>
          <p:nvPr/>
        </p:nvSpPr>
        <p:spPr>
          <a:xfrm>
            <a:off x="388800" y="4664880"/>
            <a:ext cx="144756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2400" b="0" strike="noStrike" spc="-1">
                <a:solidFill>
                  <a:schemeClr val="dk1"/>
                </a:solidFill>
                <a:latin typeface="Calibri" panose="020F0502020204030204"/>
              </a:rPr>
              <a:t>1</a:t>
            </a:r>
            <a:r>
              <a:rPr lang="ru-RU" sz="2400" b="0" strike="noStrike" spc="-1">
                <a:solidFill>
                  <a:schemeClr val="dk1"/>
                </a:solidFill>
                <a:latin typeface="Calibri" panose="020F0502020204030204"/>
              </a:rPr>
              <a:t> вариант</a:t>
            </a:r>
            <a:endParaRPr lang="ru-RU" sz="2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Picture 2" descr="C:\Users\user\Downloads\Ссылка на занятие.jpg"/>
          <p:cNvPicPr/>
          <p:nvPr/>
        </p:nvPicPr>
        <p:blipFill>
          <a:blip r:embed="rId1"/>
          <a:stretch>
            <a:fillRect/>
          </a:stretch>
        </p:blipFill>
        <p:spPr>
          <a:xfrm>
            <a:off x="304920" y="1266840"/>
            <a:ext cx="8229240" cy="456840"/>
          </a:xfrm>
          <a:prstGeom prst="rect">
            <a:avLst/>
          </a:prstGeom>
          <a:ln w="0">
            <a:noFill/>
          </a:ln>
        </p:spPr>
      </p:pic>
      <p:sp>
        <p:nvSpPr>
          <p:cNvPr id="172" name="TextBox 5"/>
          <p:cNvSpPr/>
          <p:nvPr/>
        </p:nvSpPr>
        <p:spPr>
          <a:xfrm>
            <a:off x="1190880" y="408240"/>
            <a:ext cx="6947640" cy="9435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ru-RU" sz="2800" b="0" strike="noStrike" spc="-1">
                <a:solidFill>
                  <a:srgbClr val="FF0000"/>
                </a:solidFill>
                <a:latin typeface="Bookman Old Style"/>
              </a:rPr>
              <a:t>Ошибка: гиперсссылка в документе формат</a:t>
            </a:r>
            <a:r>
              <a:rPr lang="en-US" sz="2800" b="0" strike="noStrike" spc="-1">
                <a:solidFill>
                  <a:srgbClr val="FF0000"/>
                </a:solidFill>
                <a:latin typeface="Bookman Old Style"/>
              </a:rPr>
              <a:t>a</a:t>
            </a:r>
            <a:endParaRPr lang="ru-RU" sz="2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2800" b="0" strike="noStrike" spc="-1">
                <a:solidFill>
                  <a:srgbClr val="FF0000"/>
                </a:solidFill>
                <a:latin typeface="Bookman Old Style"/>
              </a:rPr>
              <a:t> </a:t>
            </a:r>
            <a:r>
              <a:rPr lang="en-US" sz="2800" b="1" strike="noStrike" spc="-1">
                <a:solidFill>
                  <a:srgbClr val="FF0000"/>
                </a:solidFill>
                <a:latin typeface="Bookman Old Style"/>
              </a:rPr>
              <a:t>jpg</a:t>
            </a:r>
            <a:r>
              <a:rPr lang="ru-RU" sz="2800" b="0" strike="noStrike" spc="-1">
                <a:solidFill>
                  <a:srgbClr val="FF0000"/>
                </a:solidFill>
                <a:latin typeface="Bookman Old Style"/>
              </a:rPr>
              <a:t> или </a:t>
            </a:r>
            <a:r>
              <a:rPr lang="en-US" sz="2800" b="1" strike="noStrike" spc="-1">
                <a:solidFill>
                  <a:srgbClr val="FF0000"/>
                </a:solidFill>
                <a:latin typeface="Bookman Old Style"/>
              </a:rPr>
              <a:t>pdf</a:t>
            </a:r>
            <a:endParaRPr lang="ru-RU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73" name="Прямоугольник 6"/>
          <p:cNvSpPr/>
          <p:nvPr/>
        </p:nvSpPr>
        <p:spPr>
          <a:xfrm>
            <a:off x="5277960" y="1972800"/>
            <a:ext cx="3354120" cy="82116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2400" b="0" strike="noStrike" spc="-1">
                <a:solidFill>
                  <a:schemeClr val="dk1"/>
                </a:solidFill>
                <a:latin typeface="Calibri" panose="020F0502020204030204"/>
              </a:rPr>
              <a:t>https://goo-gl.me/8hTTM</a:t>
            </a:r>
            <a:endParaRPr lang="ru-RU" sz="2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endParaRPr lang="ru-RU" sz="2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cxnSp>
        <p:nvCxnSpPr>
          <p:cNvPr id="174" name="Прямая со стрелкой 8"/>
          <p:cNvCxnSpPr/>
          <p:nvPr/>
        </p:nvCxnSpPr>
        <p:spPr>
          <a:xfrm flipH="1">
            <a:off x="2514600" y="1123920"/>
            <a:ext cx="1524240" cy="142920"/>
          </a:xfrm>
          <a:prstGeom prst="straightConnector1">
            <a:avLst/>
          </a:prstGeom>
          <a:ln w="25400">
            <a:solidFill>
              <a:srgbClr val="FF0000"/>
            </a:solidFill>
            <a:round/>
            <a:tailEnd type="arrow" w="med" len="med"/>
          </a:ln>
        </p:spPr>
      </p:cxnSp>
      <p:cxnSp>
        <p:nvCxnSpPr>
          <p:cNvPr id="175" name="Прямая со стрелкой 10"/>
          <p:cNvCxnSpPr/>
          <p:nvPr/>
        </p:nvCxnSpPr>
        <p:spPr>
          <a:xfrm>
            <a:off x="5333760" y="1095120"/>
            <a:ext cx="838800" cy="883800"/>
          </a:xfrm>
          <a:prstGeom prst="straightConnector1">
            <a:avLst/>
          </a:prstGeom>
          <a:ln w="25400">
            <a:solidFill>
              <a:srgbClr val="FF0000"/>
            </a:solidFill>
            <a:round/>
            <a:tailEnd type="arrow" w="med" len="med"/>
          </a:ln>
        </p:spPr>
      </p:cxnSp>
      <p:sp>
        <p:nvSpPr>
          <p:cNvPr id="176" name="TextBox 1"/>
          <p:cNvSpPr/>
          <p:nvPr/>
        </p:nvSpPr>
        <p:spPr>
          <a:xfrm>
            <a:off x="360360" y="2069280"/>
            <a:ext cx="4871520" cy="45540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ru-RU" sz="2400" b="1" i="1" strike="noStrike" spc="-1">
                <a:solidFill>
                  <a:srgbClr val="FF0000"/>
                </a:solidFill>
                <a:latin typeface="Arial" panose="020B0604020202020204"/>
              </a:rPr>
              <a:t>Не читается, не активна!!!!</a:t>
            </a:r>
            <a:endParaRPr lang="ru-RU" sz="2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77" name="Прямоугольник 1"/>
          <p:cNvSpPr/>
          <p:nvPr/>
        </p:nvSpPr>
        <p:spPr>
          <a:xfrm>
            <a:off x="465120" y="3219840"/>
            <a:ext cx="789048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Bookman Old Style"/>
              </a:rPr>
              <a:t>Документ</a:t>
            </a:r>
            <a:r>
              <a:rPr lang="en-US" sz="2400" b="1" strike="noStrike" spc="-1">
                <a:solidFill>
                  <a:srgbClr val="000000"/>
                </a:solidFill>
                <a:latin typeface="Bookman Old Style"/>
              </a:rPr>
              <a:t> </a:t>
            </a:r>
            <a:r>
              <a:rPr lang="ru-RU" sz="2400" b="1" strike="noStrike" spc="-1">
                <a:solidFill>
                  <a:srgbClr val="000000"/>
                </a:solidFill>
                <a:latin typeface="Bookman Old Style"/>
              </a:rPr>
              <a:t>формата </a:t>
            </a:r>
            <a:r>
              <a:rPr lang="en-US" sz="2400" b="1" strike="noStrike" spc="-1">
                <a:solidFill>
                  <a:srgbClr val="FF0000"/>
                </a:solidFill>
                <a:latin typeface="Bookman Old Style"/>
              </a:rPr>
              <a:t>doc</a:t>
            </a:r>
            <a:r>
              <a:rPr lang="ru-RU" sz="2400" b="1" strike="noStrike" spc="-1">
                <a:solidFill>
                  <a:srgbClr val="FF0000"/>
                </a:solidFill>
                <a:latin typeface="Bookman Old Style"/>
              </a:rPr>
              <a:t>/</a:t>
            </a:r>
            <a:r>
              <a:rPr lang="en-US" sz="2400" b="1" strike="noStrike" spc="-1">
                <a:solidFill>
                  <a:srgbClr val="FF0000"/>
                </a:solidFill>
                <a:latin typeface="Bookman Old Style"/>
              </a:rPr>
              <a:t>docx</a:t>
            </a:r>
            <a:r>
              <a:rPr lang="ru-RU" sz="2400" b="1" strike="noStrike" spc="-1">
                <a:solidFill>
                  <a:srgbClr val="000000"/>
                </a:solidFill>
                <a:latin typeface="Bookman Old Style"/>
              </a:rPr>
              <a:t> с гиперссылкой переводить в </a:t>
            </a:r>
            <a:r>
              <a:rPr lang="ru-RU" sz="2400" b="1" strike="noStrike" spc="-1">
                <a:solidFill>
                  <a:schemeClr val="dk1"/>
                </a:solidFill>
                <a:latin typeface="Bookman Old Style"/>
              </a:rPr>
              <a:t>формат</a:t>
            </a:r>
            <a:r>
              <a:rPr lang="ru-RU" sz="2400" b="0" strike="noStrike" spc="-1">
                <a:solidFill>
                  <a:srgbClr val="FF0000"/>
                </a:solidFill>
                <a:latin typeface="Bookman Old Style"/>
              </a:rPr>
              <a:t>  </a:t>
            </a:r>
            <a:r>
              <a:rPr lang="en-US" sz="2400" b="1" strike="noStrike" spc="-1">
                <a:solidFill>
                  <a:srgbClr val="FF0000"/>
                </a:solidFill>
                <a:latin typeface="Bookman Old Style"/>
              </a:rPr>
              <a:t>jpg</a:t>
            </a:r>
            <a:r>
              <a:rPr lang="ru-RU" sz="2400" b="0" strike="noStrike" spc="-1">
                <a:solidFill>
                  <a:srgbClr val="FF0000"/>
                </a:solidFill>
                <a:latin typeface="Bookman Old Style"/>
              </a:rPr>
              <a:t> или </a:t>
            </a:r>
            <a:r>
              <a:rPr lang="en-US" sz="2400" b="1" strike="noStrike" spc="-1">
                <a:solidFill>
                  <a:srgbClr val="FF0000"/>
                </a:solidFill>
                <a:latin typeface="Bookman Old Style"/>
              </a:rPr>
              <a:t>pdf</a:t>
            </a:r>
            <a:endParaRPr lang="ru-RU" sz="2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Bookman Old Style"/>
              </a:rPr>
              <a:t> </a:t>
            </a:r>
            <a:r>
              <a:rPr lang="ru-RU" sz="2400" b="1" strike="noStrike" spc="-1">
                <a:solidFill>
                  <a:srgbClr val="FF0000"/>
                </a:solidFill>
                <a:latin typeface="Bookman Old Style"/>
              </a:rPr>
              <a:t>НЕЛЬЗЯ!!!!!!</a:t>
            </a:r>
            <a:endParaRPr lang="ru-RU" sz="2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2" descr="C:\Users\user\Downloads\image(1).png"/>
          <p:cNvPicPr/>
          <p:nvPr/>
        </p:nvPicPr>
        <p:blipFill>
          <a:blip r:embed="rId1"/>
          <a:srcRect l="16366" t="23415" r="16366" b="21216"/>
          <a:stretch>
            <a:fillRect/>
          </a:stretch>
        </p:blipFill>
        <p:spPr>
          <a:xfrm>
            <a:off x="11160" y="27360"/>
            <a:ext cx="5414760" cy="1879560"/>
          </a:xfrm>
          <a:prstGeom prst="rect">
            <a:avLst/>
          </a:prstGeom>
          <a:ln w="0">
            <a:noFill/>
          </a:ln>
        </p:spPr>
      </p:pic>
      <p:sp>
        <p:nvSpPr>
          <p:cNvPr id="179" name="AutoShape 4"/>
          <p:cNvSpPr/>
          <p:nvPr/>
        </p:nvSpPr>
        <p:spPr>
          <a:xfrm>
            <a:off x="155520" y="-108360"/>
            <a:ext cx="30456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noAutofit/>
          </a:bodyPr>
          <a:p>
            <a:pPr defTabSz="914400">
              <a:lnSpc>
                <a:spcPct val="100000"/>
              </a:lnSpc>
            </a:pPr>
            <a:endParaRPr lang="ru-RU" sz="1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pic>
        <p:nvPicPr>
          <p:cNvPr id="180" name="Picture 5" descr="C:\Users\user\Downloads\image(2).png"/>
          <p:cNvPicPr/>
          <p:nvPr/>
        </p:nvPicPr>
        <p:blipFill>
          <a:blip r:embed="rId2"/>
          <a:srcRect l="31822" t="15404" r="32912" b="16486"/>
          <a:stretch>
            <a:fillRect/>
          </a:stretch>
        </p:blipFill>
        <p:spPr>
          <a:xfrm>
            <a:off x="4995720" y="6120"/>
            <a:ext cx="4068360" cy="3314520"/>
          </a:xfrm>
          <a:prstGeom prst="rect">
            <a:avLst/>
          </a:prstGeom>
          <a:ln w="0">
            <a:noFill/>
          </a:ln>
        </p:spPr>
      </p:pic>
      <p:pic>
        <p:nvPicPr>
          <p:cNvPr id="181" name="Picture 6" descr="C:\Users\user\Downloads\image(3).png"/>
          <p:cNvPicPr/>
          <p:nvPr/>
        </p:nvPicPr>
        <p:blipFill>
          <a:blip r:embed="rId3"/>
          <a:srcRect l="20497" t="47298" r="17404" b="18425"/>
          <a:stretch>
            <a:fillRect/>
          </a:stretch>
        </p:blipFill>
        <p:spPr>
          <a:xfrm>
            <a:off x="307800" y="3143160"/>
            <a:ext cx="8078400" cy="1879560"/>
          </a:xfrm>
          <a:prstGeom prst="rect">
            <a:avLst/>
          </a:prstGeom>
          <a:ln w="0">
            <a:noFill/>
          </a:ln>
        </p:spPr>
      </p:pic>
      <p:sp>
        <p:nvSpPr>
          <p:cNvPr id="182" name="TextBox 4"/>
          <p:cNvSpPr/>
          <p:nvPr/>
        </p:nvSpPr>
        <p:spPr>
          <a:xfrm>
            <a:off x="329760" y="1779840"/>
            <a:ext cx="407808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ru-RU" sz="2400" b="0" strike="noStrike" spc="-1">
                <a:solidFill>
                  <a:schemeClr val="dk1"/>
                </a:solidFill>
                <a:latin typeface="Calibri" panose="020F0502020204030204"/>
              </a:rPr>
              <a:t>Результат перехода по </a:t>
            </a:r>
            <a:endParaRPr lang="ru-RU" sz="2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r>
              <a:rPr lang="ru-RU" sz="2400" b="0" strike="noStrike" spc="-1">
                <a:solidFill>
                  <a:schemeClr val="dk1"/>
                </a:solidFill>
                <a:latin typeface="Calibri" panose="020F0502020204030204"/>
              </a:rPr>
              <a:t>некорректным гиперссылкам </a:t>
            </a:r>
            <a:endParaRPr lang="ru-RU" sz="2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67640" y="41148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lang="ru-RU" sz="2800" b="1" strike="noStrike" spc="-1">
                <a:solidFill>
                  <a:schemeClr val="dk1"/>
                </a:solidFill>
                <a:latin typeface="Bookman Old Style"/>
              </a:rPr>
              <a:t>Копии/сканы документов подтверждающих:</a:t>
            </a:r>
            <a:endParaRPr lang="ru-RU" sz="28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/>
          </p:nvPr>
        </p:nvSpPr>
        <p:spPr>
          <a:xfrm>
            <a:off x="395640" y="1131480"/>
            <a:ext cx="8362800" cy="2088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85750" indent="-28575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наличие образования - диплом о профессиональном образовании (в случае перемены фамилии прилагается копия свидетельства о браке); 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85750" indent="-28575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наличие квалификационной категории (выписка из распоряжения министерства образования Омской области);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85750" indent="-28575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повышение квалификации (за последние </a:t>
            </a:r>
            <a:r>
              <a:rPr lang="ru-RU" sz="2000" b="0" strike="noStrike" spc="-1">
                <a:solidFill>
                  <a:srgbClr val="FF0000"/>
                </a:solidFill>
                <a:latin typeface="Bookman Old Style"/>
              </a:rPr>
              <a:t>3 года</a:t>
            </a:r>
            <a:r>
              <a:rPr lang="ru-RU" sz="2000" b="0" strike="noStrike" spc="-1">
                <a:solidFill>
                  <a:schemeClr val="dk1"/>
                </a:solidFill>
                <a:latin typeface="Bookman Old Style"/>
              </a:rPr>
              <a:t>).</a:t>
            </a: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</a:pPr>
            <a:endParaRPr lang="ru-RU" sz="20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85" name="TextBox 3"/>
          <p:cNvSpPr/>
          <p:nvPr/>
        </p:nvSpPr>
        <p:spPr>
          <a:xfrm>
            <a:off x="931680" y="3523680"/>
            <a:ext cx="72738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Это могут быть сканы подлинников, сохраненные в формате </a:t>
            </a:r>
            <a:r>
              <a:rPr lang="en-US" sz="1800" b="1" strike="noStrike" spc="-1">
                <a:solidFill>
                  <a:srgbClr val="FF0000"/>
                </a:solidFill>
                <a:latin typeface="Bookman Old Style"/>
              </a:rPr>
              <a:t>pdf</a:t>
            </a:r>
            <a:r>
              <a:rPr lang="ru-RU" sz="1800" b="0" strike="noStrike" spc="-1">
                <a:solidFill>
                  <a:srgbClr val="000000"/>
                </a:solidFill>
                <a:latin typeface="Bookman Old Style"/>
              </a:rPr>
              <a:t> или </a:t>
            </a:r>
            <a:r>
              <a:rPr lang="en-US" sz="1800" b="1" strike="noStrike" spc="-1">
                <a:solidFill>
                  <a:srgbClr val="FF0000"/>
                </a:solidFill>
                <a:latin typeface="Bookman Old Style"/>
              </a:rPr>
              <a:t>jpg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86" name="TextBox 4"/>
          <p:cNvSpPr/>
          <p:nvPr/>
        </p:nvSpPr>
        <p:spPr>
          <a:xfrm>
            <a:off x="305280" y="4011840"/>
            <a:ext cx="842472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Если вы сканируете </a:t>
            </a:r>
            <a:r>
              <a:rPr lang="ru-RU" sz="1800" b="1" strike="noStrike" spc="-1">
                <a:solidFill>
                  <a:schemeClr val="dk1"/>
                </a:solidFill>
                <a:latin typeface="Bookman Old Style"/>
              </a:rPr>
              <a:t>КСЕРОКОПИЮ</a:t>
            </a: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, помните, что она должна быть </a:t>
            </a:r>
            <a:r>
              <a:rPr lang="ru-RU" sz="1800" b="1" strike="noStrike" spc="-1">
                <a:solidFill>
                  <a:srgbClr val="FF0000"/>
                </a:solidFill>
                <a:latin typeface="Bookman Old Style"/>
              </a:rPr>
              <a:t>ЗАВЕРЕНА РУКОВОДИТЕЛЕМ</a:t>
            </a:r>
            <a:r>
              <a:rPr lang="en-US" sz="1800" b="1" strike="noStrike" spc="-1">
                <a:solidFill>
                  <a:srgbClr val="FF0000"/>
                </a:solidFill>
                <a:latin typeface="Bookman Old Style"/>
              </a:rPr>
              <a:t>.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5148000" y="843480"/>
            <a:ext cx="3672000" cy="975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lang="ru-RU" sz="3200" b="1" strike="noStrike" spc="-1">
                <a:solidFill>
                  <a:srgbClr val="FF0000"/>
                </a:solidFill>
                <a:latin typeface="Bookman Old Style"/>
              </a:rPr>
              <a:t>НЕ ЗАГРУЖАТЬ</a:t>
            </a: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/>
          </p:nvPr>
        </p:nvSpPr>
        <p:spPr>
          <a:xfrm>
            <a:off x="4716000" y="1707480"/>
            <a:ext cx="4248000" cy="288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342900" indent="-342900" defTabSz="9144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2400" b="1" strike="noStrike" spc="-1">
                <a:solidFill>
                  <a:schemeClr val="dk1"/>
                </a:solidFill>
                <a:latin typeface="Bookman Old Style"/>
              </a:rPr>
              <a:t>ПАСПОРТ</a:t>
            </a: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2400" b="1" strike="noStrike" spc="-1">
                <a:solidFill>
                  <a:schemeClr val="dk1"/>
                </a:solidFill>
                <a:latin typeface="Bookman Old Style"/>
              </a:rPr>
              <a:t>ИНН</a:t>
            </a: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2400" b="1" strike="noStrike" spc="-1">
                <a:solidFill>
                  <a:schemeClr val="dk1"/>
                </a:solidFill>
                <a:latin typeface="Bookman Old Style"/>
              </a:rPr>
              <a:t>СНИЛС</a:t>
            </a: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2400" b="1" strike="noStrike" spc="-1">
                <a:solidFill>
                  <a:schemeClr val="dk1"/>
                </a:solidFill>
                <a:latin typeface="Bookman Old Style"/>
              </a:rPr>
              <a:t>БЛАГОДАРСТВЕННЫЕ ПИСЬМА</a:t>
            </a: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48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2400" b="1" strike="noStrike" spc="-1">
                <a:solidFill>
                  <a:schemeClr val="dk1"/>
                </a:solidFill>
                <a:latin typeface="Bookman Old Style"/>
              </a:rPr>
              <a:t>ГРАМОТЫ ДЕТЕЙ</a:t>
            </a: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defTabSz="914400">
              <a:lnSpc>
                <a:spcPct val="100000"/>
              </a:lnSpc>
              <a:spcBef>
                <a:spcPts val="480"/>
              </a:spcBef>
              <a:buNone/>
            </a:pPr>
            <a:endParaRPr lang="ru-RU" sz="24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89" name="Прямоугольник 3"/>
          <p:cNvSpPr/>
          <p:nvPr/>
        </p:nvSpPr>
        <p:spPr>
          <a:xfrm>
            <a:off x="213840" y="1419480"/>
            <a:ext cx="4555800" cy="32209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marL="342900" indent="-342900" defTabSz="914400">
              <a:lnSpc>
                <a:spcPct val="100000"/>
              </a:lnSpc>
              <a:spcBef>
                <a:spcPts val="56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2800" b="1" strike="noStrike" spc="-1">
                <a:solidFill>
                  <a:srgbClr val="000000"/>
                </a:solidFill>
                <a:latin typeface="Bookman Old Style"/>
              </a:rPr>
              <a:t>ГРАМОТЫ РФ</a:t>
            </a:r>
            <a:endParaRPr lang="ru-RU" sz="2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56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2800" b="1" strike="noStrike" spc="-1">
                <a:solidFill>
                  <a:srgbClr val="000000"/>
                </a:solidFill>
                <a:latin typeface="Bookman Old Style"/>
              </a:rPr>
              <a:t>документа об установлении почетного звания</a:t>
            </a:r>
            <a:endParaRPr lang="ru-RU" sz="2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-342900" defTabSz="914400">
              <a:lnSpc>
                <a:spcPct val="100000"/>
              </a:lnSpc>
              <a:spcBef>
                <a:spcPts val="56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ru-RU" sz="2800" b="1" strike="noStrike" spc="-1">
                <a:solidFill>
                  <a:srgbClr val="000000"/>
                </a:solidFill>
                <a:latin typeface="Bookman Old Style"/>
              </a:rPr>
              <a:t>грамоты/диплома о победе в конкурсе (см. список)</a:t>
            </a:r>
            <a:endParaRPr lang="ru-RU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90" name="Прямоугольник 4"/>
          <p:cNvSpPr/>
          <p:nvPr/>
        </p:nvSpPr>
        <p:spPr>
          <a:xfrm>
            <a:off x="284400" y="195480"/>
            <a:ext cx="3312000" cy="1065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Bookman Old Style"/>
              </a:rPr>
              <a:t>ЗАГРУЖАТЬ </a:t>
            </a:r>
            <a:endParaRPr lang="ru-RU" sz="32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3200" b="1" strike="noStrike" spc="-1">
                <a:solidFill>
                  <a:srgbClr val="FF0000"/>
                </a:solidFill>
                <a:latin typeface="Bookman Old Style"/>
              </a:rPr>
              <a:t>сканы</a:t>
            </a:r>
            <a:endParaRPr lang="ru-RU" sz="3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Picture 7" descr="D:\АТТЕСТАЦИЯ\КОНСУЛЬТАЦИИ\image.png"/>
          <p:cNvPicPr/>
          <p:nvPr/>
        </p:nvPicPr>
        <p:blipFill>
          <a:blip r:embed="rId1"/>
          <a:srcRect l="59014" t="29488" r="17691" b="12963"/>
          <a:stretch>
            <a:fillRect/>
          </a:stretch>
        </p:blipFill>
        <p:spPr>
          <a:xfrm>
            <a:off x="5576760" y="1362240"/>
            <a:ext cx="3030120" cy="3156120"/>
          </a:xfrm>
          <a:prstGeom prst="rect">
            <a:avLst/>
          </a:prstGeom>
          <a:ln w="0">
            <a:noFill/>
          </a:ln>
        </p:spPr>
      </p:pic>
      <p:sp>
        <p:nvSpPr>
          <p:cNvPr id="192" name="PlaceHolder 1"/>
          <p:cNvSpPr>
            <a:spLocks noGrp="1"/>
          </p:cNvSpPr>
          <p:nvPr>
            <p:ph/>
          </p:nvPr>
        </p:nvSpPr>
        <p:spPr>
          <a:xfrm>
            <a:off x="5148360" y="411840"/>
            <a:ext cx="3538080" cy="4319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ctr" defTabSz="914400">
              <a:lnSpc>
                <a:spcPct val="100000"/>
              </a:lnSpc>
              <a:spcBef>
                <a:spcPts val="640"/>
              </a:spcBef>
              <a:buNone/>
              <a:tabLst>
                <a:tab pos="0" algn="l"/>
              </a:tabLst>
            </a:pPr>
            <a:r>
              <a:rPr lang="ru-RU" sz="3200" b="1" strike="noStrike" spc="-1">
                <a:solidFill>
                  <a:srgbClr val="FF0000"/>
                </a:solidFill>
                <a:latin typeface="Times New Roman" panose="02020603050405020304"/>
              </a:rPr>
              <a:t>Наименование документов!!!</a:t>
            </a: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193" name="Прямоугольник 3"/>
          <p:cNvSpPr/>
          <p:nvPr/>
        </p:nvSpPr>
        <p:spPr>
          <a:xfrm>
            <a:off x="251640" y="308880"/>
            <a:ext cx="4608000" cy="444672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ru-RU" sz="2200" b="0" strike="noStrike" spc="-1">
                <a:solidFill>
                  <a:schemeClr val="dk1"/>
                </a:solidFill>
                <a:latin typeface="Bookman Old Style"/>
              </a:rPr>
              <a:t>Называйте документы так, чтобы можно было понять, какой это документ. </a:t>
            </a:r>
            <a:endParaRPr lang="ru-RU" sz="22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endParaRPr lang="ru-RU" sz="22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r>
              <a:rPr lang="ru-RU" sz="2200" b="0" strike="noStrike" spc="-1">
                <a:solidFill>
                  <a:schemeClr val="dk1"/>
                </a:solidFill>
                <a:latin typeface="Bookman Old Style"/>
              </a:rPr>
              <a:t>Например:</a:t>
            </a:r>
            <a:endParaRPr lang="ru-RU" sz="22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-342900" defTabSz="9144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ru-RU" sz="2200" b="0" strike="noStrike" spc="-1">
                <a:solidFill>
                  <a:schemeClr val="dk1"/>
                </a:solidFill>
                <a:latin typeface="Bookman Old Style"/>
              </a:rPr>
              <a:t>Сведения о проф_дост</a:t>
            </a:r>
            <a:endParaRPr lang="ru-RU" sz="22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-342900" defTabSz="9144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ru-RU" sz="2200" b="0" strike="noStrike" spc="-1">
                <a:solidFill>
                  <a:schemeClr val="dk1"/>
                </a:solidFill>
                <a:latin typeface="Bookman Old Style"/>
              </a:rPr>
              <a:t>Выписка</a:t>
            </a:r>
            <a:endParaRPr lang="ru-RU" sz="22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-342900" defTabSz="9144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ru-RU" sz="2200" b="0" strike="noStrike" spc="-1">
                <a:solidFill>
                  <a:schemeClr val="dk1"/>
                </a:solidFill>
                <a:latin typeface="Bookman Old Style"/>
              </a:rPr>
              <a:t>Диплом</a:t>
            </a:r>
            <a:endParaRPr lang="ru-RU" sz="22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-342900" defTabSz="9144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ru-RU" sz="2200" b="0" strike="noStrike" spc="-1">
                <a:solidFill>
                  <a:schemeClr val="dk1"/>
                </a:solidFill>
                <a:latin typeface="Bookman Old Style"/>
              </a:rPr>
              <a:t>Удостоверение</a:t>
            </a:r>
            <a:endParaRPr lang="ru-RU" sz="22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-342900" defTabSz="9144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ru-RU" sz="2200" b="0" strike="noStrike" spc="-1">
                <a:solidFill>
                  <a:schemeClr val="dk1"/>
                </a:solidFill>
                <a:latin typeface="Bookman Old Style"/>
              </a:rPr>
              <a:t>Свидетельство о браке/брак</a:t>
            </a:r>
            <a:endParaRPr lang="ru-RU" sz="22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342900" indent="-342900" defTabSz="9144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"/>
            </a:pPr>
            <a:r>
              <a:rPr lang="ru-RU" sz="2200" b="0" strike="noStrike" spc="-1">
                <a:solidFill>
                  <a:schemeClr val="dk1"/>
                </a:solidFill>
                <a:latin typeface="Bookman Old Style"/>
              </a:rPr>
              <a:t>Гиперссылка_Фамилия</a:t>
            </a:r>
            <a:endParaRPr lang="ru-RU" sz="22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endParaRPr lang="ru-RU" sz="22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endParaRPr lang="ru-RU" sz="22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cxnSp>
        <p:nvCxnSpPr>
          <p:cNvPr id="194" name="Прямая соединительная линия 4"/>
          <p:cNvCxnSpPr/>
          <p:nvPr/>
        </p:nvCxnSpPr>
        <p:spPr>
          <a:xfrm>
            <a:off x="5867280" y="1275120"/>
            <a:ext cx="2449800" cy="3330360"/>
          </a:xfrm>
          <a:prstGeom prst="straightConnector1">
            <a:avLst/>
          </a:prstGeom>
          <a:ln w="28575">
            <a:solidFill>
              <a:srgbClr val="FF0000"/>
            </a:solidFill>
            <a:round/>
          </a:ln>
        </p:spPr>
      </p:cxnSp>
      <p:cxnSp>
        <p:nvCxnSpPr>
          <p:cNvPr id="195" name="Прямая соединительная линия 6"/>
          <p:cNvCxnSpPr/>
          <p:nvPr/>
        </p:nvCxnSpPr>
        <p:spPr>
          <a:xfrm flipH="1">
            <a:off x="5867280" y="1275120"/>
            <a:ext cx="2305440" cy="3330360"/>
          </a:xfrm>
          <a:prstGeom prst="straightConnector1">
            <a:avLst/>
          </a:prstGeom>
          <a:ln w="38100">
            <a:solidFill>
              <a:srgbClr val="FF0000"/>
            </a:solidFill>
            <a:round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TextBox 2"/>
          <p:cNvSpPr/>
          <p:nvPr/>
        </p:nvSpPr>
        <p:spPr>
          <a:xfrm>
            <a:off x="171360" y="571680"/>
            <a:ext cx="3930120" cy="32918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ru-RU" sz="1400" b="1" strike="noStrike" spc="-1">
                <a:solidFill>
                  <a:schemeClr val="dk1"/>
                </a:solidFill>
                <a:latin typeface="Bookman Old Style"/>
              </a:rPr>
              <a:t>Загружаются следующие документы: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85750" indent="-285750" defTabSz="9144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"/>
            </a:pP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заявление педагогического работника;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85750" indent="-285750" defTabSz="9144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"/>
            </a:pP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сведения о профессиональных достижениях, содержащие результаты профессиональной деятельности; 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85750" indent="-285750" defTabSz="9144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"/>
            </a:pP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документ</a:t>
            </a:r>
            <a:r>
              <a:rPr lang="en-US" sz="1400" b="0" strike="noStrike" spc="-1">
                <a:solidFill>
                  <a:srgbClr val="000000"/>
                </a:solidFill>
                <a:latin typeface="Bookman Old Style"/>
              </a:rPr>
              <a:t> Word</a:t>
            </a: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 (с гиперссылками на одно занятие(видео);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85750" indent="-285750" defTabSz="9144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"/>
            </a:pP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копии/сканы :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85750" indent="-285750" defTabSz="9144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документа, подтверждающего наличие квалификационной категории;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85750" indent="-285750" defTabSz="9144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диплома о профессиональном образовании (в случае перемены фамилии прилагается копия свидетельства о браке); 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marL="285750" indent="-285750" defTabSz="9144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"/>
            </a:pP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документов о повышении квалификации (за последние 3 года).</a:t>
            </a:r>
            <a:endParaRPr lang="ru-RU" sz="14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197" name="TextBox 1"/>
          <p:cNvSpPr/>
          <p:nvPr/>
        </p:nvSpPr>
        <p:spPr>
          <a:xfrm>
            <a:off x="4644000" y="339480"/>
            <a:ext cx="4176000" cy="1186920"/>
          </a:xfrm>
          <a:prstGeom prst="rect">
            <a:avLst/>
          </a:prstGeom>
          <a:solidFill>
            <a:srgbClr val="FFF3F5"/>
          </a:solidFill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ru-RU" sz="1800" b="1" u="sng" strike="noStrike" spc="-1">
                <a:solidFill>
                  <a:schemeClr val="dk1"/>
                </a:solidFill>
                <a:uFillTx/>
                <a:latin typeface="Bookman Old Style"/>
              </a:rPr>
              <a:t>Вариант  загрузки  1.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Bookman Old Style"/>
              </a:rPr>
              <a:t>Все документы </a:t>
            </a: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(в соответствии со списком) загружаются в окно.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Bookman Old Style"/>
              </a:rPr>
              <a:t>Ограничение:  не более 20, 150 Мб.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198" name="Изображение8"/>
          <p:cNvPicPr/>
          <p:nvPr/>
        </p:nvPicPr>
        <p:blipFill>
          <a:blip r:embed="rId1"/>
          <a:srcRect l="17128" t="8903" r="21760" b="17995"/>
          <a:stretch>
            <a:fillRect/>
          </a:stretch>
        </p:blipFill>
        <p:spPr>
          <a:xfrm>
            <a:off x="4644000" y="2033640"/>
            <a:ext cx="4176000" cy="2769840"/>
          </a:xfrm>
          <a:prstGeom prst="rect">
            <a:avLst/>
          </a:prstGeom>
          <a:ln w="0">
            <a:noFill/>
          </a:ln>
        </p:spPr>
      </p:pic>
      <p:cxnSp>
        <p:nvCxnSpPr>
          <p:cNvPr id="199" name="Прямая со стрелкой 6"/>
          <p:cNvCxnSpPr/>
          <p:nvPr/>
        </p:nvCxnSpPr>
        <p:spPr>
          <a:xfrm>
            <a:off x="6156000" y="1707480"/>
            <a:ext cx="864360" cy="2808720"/>
          </a:xfrm>
          <a:prstGeom prst="straightConnector1">
            <a:avLst/>
          </a:prstGeom>
          <a:ln w="57150">
            <a:solidFill>
              <a:srgbClr val="FF0000"/>
            </a:solidFill>
            <a:round/>
            <a:tailEnd type="arrow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/>
          </p:nvPr>
        </p:nvSpPr>
        <p:spPr>
          <a:xfrm>
            <a:off x="251640" y="121320"/>
            <a:ext cx="3960000" cy="35434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0"/>
              </a:spcBef>
              <a:buNone/>
              <a:tabLst>
                <a:tab pos="0" algn="l"/>
              </a:tabLst>
            </a:pPr>
            <a:r>
              <a:rPr lang="ru-RU" sz="1400" b="1" strike="noStrike" spc="-1">
                <a:solidFill>
                  <a:schemeClr val="dk1"/>
                </a:solidFill>
                <a:latin typeface="Bookman Old Style"/>
              </a:rPr>
              <a:t>Загружаются следующие документы </a:t>
            </a:r>
            <a:endParaRPr lang="ru-RU" sz="1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85750" indent="-285750" defTabSz="914400">
              <a:lnSpc>
                <a:spcPct val="100000"/>
              </a:lnSpc>
              <a:spcBef>
                <a:spcPts val="280"/>
              </a:spcBef>
              <a:buClr>
                <a:srgbClr val="000000"/>
              </a:buClr>
              <a:buFont typeface="Wingdings" panose="05000000000000000000" pitchFamily="2" charset="2"/>
              <a:buChar char=""/>
              <a:tabLst>
                <a:tab pos="0" algn="l"/>
              </a:tabLst>
            </a:pP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заявление педагогического работника;</a:t>
            </a:r>
            <a:endParaRPr lang="ru-RU" sz="1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85750" indent="-285750" defTabSz="914400">
              <a:lnSpc>
                <a:spcPct val="100000"/>
              </a:lnSpc>
              <a:spcBef>
                <a:spcPts val="280"/>
              </a:spcBef>
              <a:buClr>
                <a:srgbClr val="000000"/>
              </a:buClr>
              <a:buFont typeface="Wingdings" panose="05000000000000000000" pitchFamily="2" charset="2"/>
              <a:buChar char=""/>
              <a:tabLst>
                <a:tab pos="0" algn="l"/>
              </a:tabLst>
            </a:pP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сведения о профессиональных достижениях, содержащие результаты профессиональной деятельности;</a:t>
            </a:r>
            <a:endParaRPr lang="ru-RU" sz="1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85750" indent="-285750" defTabSz="914400">
              <a:lnSpc>
                <a:spcPct val="100000"/>
              </a:lnSpc>
              <a:spcBef>
                <a:spcPts val="280"/>
              </a:spcBef>
              <a:buClr>
                <a:srgbClr val="000000"/>
              </a:buClr>
              <a:buFont typeface="Wingdings" panose="05000000000000000000" pitchFamily="2" charset="2"/>
              <a:buChar char=""/>
              <a:tabLst>
                <a:tab pos="0" algn="l"/>
              </a:tabLst>
            </a:pP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документ</a:t>
            </a:r>
            <a:r>
              <a:rPr lang="en-US" sz="1400" b="0" strike="noStrike" spc="-1">
                <a:solidFill>
                  <a:srgbClr val="000000"/>
                </a:solidFill>
                <a:latin typeface="Bookman Old Style"/>
              </a:rPr>
              <a:t> Word</a:t>
            </a: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 (с гиперссылкой на одно занятие(видео) </a:t>
            </a:r>
            <a:r>
              <a:rPr lang="ru-RU" sz="1400" b="0" strike="noStrike" spc="-1">
                <a:solidFill>
                  <a:srgbClr val="000000"/>
                </a:solidFill>
                <a:latin typeface="Bookman Old Style"/>
              </a:rPr>
              <a:t>«Гиперссылки_ФАМИЛИЯ»</a:t>
            </a: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;</a:t>
            </a:r>
            <a:endParaRPr lang="ru-RU" sz="1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85750" indent="-285750" defTabSz="914400">
              <a:lnSpc>
                <a:spcPct val="100000"/>
              </a:lnSpc>
              <a:spcBef>
                <a:spcPts val="280"/>
              </a:spcBef>
              <a:buClr>
                <a:srgbClr val="000000"/>
              </a:buClr>
              <a:buFont typeface="Wingdings" panose="05000000000000000000" pitchFamily="2" charset="2"/>
              <a:buChar char=""/>
              <a:tabLst>
                <a:tab pos="0" algn="l"/>
              </a:tabLst>
            </a:pP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копии/сканы :</a:t>
            </a:r>
            <a:endParaRPr lang="ru-RU" sz="1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85750" indent="-285750" defTabSz="914400">
              <a:lnSpc>
                <a:spcPct val="100000"/>
              </a:lnSpc>
              <a:spcBef>
                <a:spcPts val="280"/>
              </a:spcBef>
              <a:buClr>
                <a:srgbClr val="000000"/>
              </a:buClr>
              <a:buFont typeface="Wingdings" panose="05000000000000000000" pitchFamily="2" charset="2"/>
              <a:buChar char=""/>
              <a:tabLst>
                <a:tab pos="0" algn="l"/>
              </a:tabLst>
            </a:pP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документа, подтверждающего наличие квалификационной категории;</a:t>
            </a:r>
            <a:endParaRPr lang="ru-RU" sz="1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85750" indent="-285750" defTabSz="914400">
              <a:lnSpc>
                <a:spcPct val="100000"/>
              </a:lnSpc>
              <a:spcBef>
                <a:spcPts val="280"/>
              </a:spcBef>
              <a:buClr>
                <a:srgbClr val="000000"/>
              </a:buClr>
              <a:buFont typeface="Wingdings" panose="05000000000000000000" pitchFamily="2" charset="2"/>
              <a:buChar char=""/>
              <a:tabLst>
                <a:tab pos="0" algn="l"/>
              </a:tabLst>
            </a:pP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диплома о профессиональном образовании (в случае перемены фамилии прилагается копия свидетельства о браке); </a:t>
            </a:r>
            <a:endParaRPr lang="ru-RU" sz="14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marL="285750" indent="-285750" defTabSz="914400">
              <a:lnSpc>
                <a:spcPct val="100000"/>
              </a:lnSpc>
              <a:spcBef>
                <a:spcPts val="280"/>
              </a:spcBef>
              <a:buClr>
                <a:srgbClr val="000000"/>
              </a:buClr>
              <a:buFont typeface="Wingdings" panose="05000000000000000000" pitchFamily="2" charset="2"/>
              <a:buChar char=""/>
              <a:tabLst>
                <a:tab pos="0" algn="l"/>
              </a:tabLst>
            </a:pPr>
            <a:r>
              <a:rPr lang="ru-RU" sz="1400" b="0" strike="noStrike" spc="-1">
                <a:solidFill>
                  <a:schemeClr val="dk1"/>
                </a:solidFill>
                <a:latin typeface="Bookman Old Style"/>
              </a:rPr>
              <a:t>документов о повышении квалификации (за последние 3 года).</a:t>
            </a:r>
            <a:endParaRPr lang="ru-RU" sz="14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201" name="Прямоугольник 5"/>
          <p:cNvSpPr/>
          <p:nvPr/>
        </p:nvSpPr>
        <p:spPr>
          <a:xfrm>
            <a:off x="4420440" y="133920"/>
            <a:ext cx="4343040" cy="2009880"/>
          </a:xfrm>
          <a:prstGeom prst="rect">
            <a:avLst/>
          </a:prstGeom>
          <a:solidFill>
            <a:srgbClr val="FFF3F5"/>
          </a:solidFill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ru-RU" sz="1800" b="1" u="sng" strike="noStrike" spc="-1">
                <a:solidFill>
                  <a:schemeClr val="dk1"/>
                </a:solidFill>
                <a:uFillTx/>
                <a:latin typeface="Bookman Old Style"/>
              </a:rPr>
              <a:t>Вариант загрузки 2. 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1. Создать папку и назвать её «Аттестация_ФАМИЛИЯ» 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Bookman Old Style"/>
              </a:rPr>
              <a:t>2. ВСЕ</a:t>
            </a: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 документы (по списку) разместить в эту папку.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Bookman Old Style"/>
              </a:rPr>
              <a:t>3. Папку заархивировать.</a:t>
            </a:r>
            <a:r>
              <a:rPr lang="ru-RU" sz="1800" b="1" strike="noStrike" spc="-1">
                <a:solidFill>
                  <a:srgbClr val="FF0000"/>
                </a:solidFill>
                <a:latin typeface="Bookman Old Style"/>
              </a:rPr>
              <a:t> 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Bookman Old Style"/>
              </a:rPr>
              <a:t>4. Архив загрузить в поле</a:t>
            </a:r>
            <a:r>
              <a:rPr lang="ru-RU" sz="1800" b="1" strike="noStrike" spc="-1">
                <a:solidFill>
                  <a:schemeClr val="dk1"/>
                </a:solidFill>
                <a:latin typeface="Bookman Old Style"/>
              </a:rPr>
              <a:t>.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202" name="Изображение8"/>
          <p:cNvPicPr/>
          <p:nvPr/>
        </p:nvPicPr>
        <p:blipFill>
          <a:blip r:embed="rId1"/>
          <a:srcRect l="17128" t="8903" r="21760" b="17995"/>
          <a:stretch>
            <a:fillRect/>
          </a:stretch>
        </p:blipFill>
        <p:spPr>
          <a:xfrm>
            <a:off x="4406400" y="2211840"/>
            <a:ext cx="4176000" cy="2769840"/>
          </a:xfrm>
          <a:prstGeom prst="rect">
            <a:avLst/>
          </a:prstGeom>
          <a:ln w="0">
            <a:noFill/>
          </a:ln>
        </p:spPr>
      </p:pic>
      <p:cxnSp>
        <p:nvCxnSpPr>
          <p:cNvPr id="203" name="Прямая со стрелкой 7"/>
          <p:cNvCxnSpPr>
            <a:stCxn id="201" idx="2"/>
          </p:cNvCxnSpPr>
          <p:nvPr/>
        </p:nvCxnSpPr>
        <p:spPr>
          <a:xfrm>
            <a:off x="6591960" y="2143800"/>
            <a:ext cx="284400" cy="2588400"/>
          </a:xfrm>
          <a:prstGeom prst="straightConnector1">
            <a:avLst/>
          </a:prstGeom>
          <a:ln w="57150">
            <a:solidFill>
              <a:srgbClr val="FF0000"/>
            </a:solidFill>
            <a:round/>
            <a:tailEnd type="arrow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Picture 2"/>
          <p:cNvPicPr/>
          <p:nvPr/>
        </p:nvPicPr>
        <p:blipFill>
          <a:blip r:embed="rId1"/>
          <a:srcRect t="14906" b="5039"/>
          <a:stretch>
            <a:fillRect/>
          </a:stretch>
        </p:blipFill>
        <p:spPr>
          <a:xfrm>
            <a:off x="142560" y="465480"/>
            <a:ext cx="8812800" cy="2973240"/>
          </a:xfrm>
          <a:prstGeom prst="rect">
            <a:avLst/>
          </a:prstGeom>
          <a:ln w="0">
            <a:noFill/>
          </a:ln>
        </p:spPr>
      </p:pic>
      <p:sp>
        <p:nvSpPr>
          <p:cNvPr id="205" name="Прямоугольник 4"/>
          <p:cNvSpPr/>
          <p:nvPr/>
        </p:nvSpPr>
        <p:spPr>
          <a:xfrm>
            <a:off x="3412800" y="4231080"/>
            <a:ext cx="935640" cy="18468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sp>
        <p:nvSpPr>
          <p:cNvPr id="206" name="TextBox 5"/>
          <p:cNvSpPr/>
          <p:nvPr/>
        </p:nvSpPr>
        <p:spPr>
          <a:xfrm>
            <a:off x="561960" y="3651840"/>
            <a:ext cx="4513680" cy="6382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Calibri" panose="020F0502020204030204"/>
              </a:rPr>
              <a:t>Нажимаете на название учреждения, после этого появляется кнопка выбрать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07" name="Прямоугольник 6"/>
          <p:cNvSpPr/>
          <p:nvPr/>
        </p:nvSpPr>
        <p:spPr>
          <a:xfrm>
            <a:off x="6948360" y="465480"/>
            <a:ext cx="863640" cy="2156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sp>
        <p:nvSpPr>
          <p:cNvPr id="208" name="Овал 7"/>
          <p:cNvSpPr/>
          <p:nvPr/>
        </p:nvSpPr>
        <p:spPr>
          <a:xfrm>
            <a:off x="142560" y="1167480"/>
            <a:ext cx="1800000" cy="64764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cxnSp>
        <p:nvCxnSpPr>
          <p:cNvPr id="209" name="Прямая со стрелкой 9"/>
          <p:cNvCxnSpPr/>
          <p:nvPr/>
        </p:nvCxnSpPr>
        <p:spPr>
          <a:xfrm flipH="1" flipV="1">
            <a:off x="1042560" y="1952280"/>
            <a:ext cx="1225440" cy="1699920"/>
          </a:xfrm>
          <a:prstGeom prst="straightConnector1">
            <a:avLst/>
          </a:prstGeom>
          <a:ln w="38100">
            <a:solidFill>
              <a:srgbClr val="FF0000"/>
            </a:solidFill>
            <a:round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457200" y="205920"/>
            <a:ext cx="8229240" cy="85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>
              <a:buNone/>
            </a:pPr>
            <a:endParaRPr lang="ru-RU" sz="44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/>
          </p:nvPr>
        </p:nvSpPr>
        <p:spPr>
          <a:xfrm>
            <a:off x="457200" y="1200240"/>
            <a:ext cx="8229240" cy="339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>
              <a:spcBef>
                <a:spcPts val="1415"/>
              </a:spcBef>
              <a:buNone/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  <p:pic>
        <p:nvPicPr>
          <p:cNvPr id="212" name="Picture 2"/>
          <p:cNvPicPr/>
          <p:nvPr/>
        </p:nvPicPr>
        <p:blipFill>
          <a:blip r:embed="rId1"/>
          <a:srcRect l="-88" t="7566" r="22142" b="6936"/>
          <a:stretch>
            <a:fillRect/>
          </a:stretch>
        </p:blipFill>
        <p:spPr>
          <a:xfrm>
            <a:off x="150480" y="141480"/>
            <a:ext cx="9015840" cy="4635720"/>
          </a:xfrm>
          <a:prstGeom prst="rect">
            <a:avLst/>
          </a:prstGeom>
          <a:ln w="0">
            <a:noFill/>
          </a:ln>
        </p:spPr>
      </p:pic>
      <p:sp>
        <p:nvSpPr>
          <p:cNvPr id="213" name="Овал 4"/>
          <p:cNvSpPr/>
          <p:nvPr/>
        </p:nvSpPr>
        <p:spPr>
          <a:xfrm>
            <a:off x="150480" y="2679840"/>
            <a:ext cx="2476800" cy="59364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Изображение10"/>
          <p:cNvPicPr/>
          <p:nvPr/>
        </p:nvPicPr>
        <p:blipFill>
          <a:blip r:embed="rId1"/>
          <a:srcRect t="7727" b="32763"/>
          <a:stretch>
            <a:fillRect/>
          </a:stretch>
        </p:blipFill>
        <p:spPr>
          <a:xfrm>
            <a:off x="899640" y="339480"/>
            <a:ext cx="6551640" cy="2880000"/>
          </a:xfrm>
          <a:prstGeom prst="rect">
            <a:avLst/>
          </a:prstGeom>
          <a:ln w="0">
            <a:noFill/>
          </a:ln>
        </p:spPr>
      </p:pic>
      <p:cxnSp>
        <p:nvCxnSpPr>
          <p:cNvPr id="215" name="Прямая со стрелкой 7"/>
          <p:cNvCxnSpPr/>
          <p:nvPr/>
        </p:nvCxnSpPr>
        <p:spPr>
          <a:xfrm flipH="1" flipV="1">
            <a:off x="4283640" y="2499480"/>
            <a:ext cx="1512720" cy="1440720"/>
          </a:xfrm>
          <a:prstGeom prst="straightConnector1">
            <a:avLst/>
          </a:prstGeom>
          <a:ln w="38100">
            <a:solidFill>
              <a:srgbClr val="FF0000"/>
            </a:solidFill>
            <a:round/>
            <a:tailEnd type="arrow" w="med" len="med"/>
          </a:ln>
        </p:spPr>
      </p:cxnSp>
      <p:sp>
        <p:nvSpPr>
          <p:cNvPr id="216" name="TextBox 10"/>
          <p:cNvSpPr/>
          <p:nvPr/>
        </p:nvSpPr>
        <p:spPr>
          <a:xfrm>
            <a:off x="4019760" y="3833640"/>
            <a:ext cx="4132800" cy="363960"/>
          </a:xfrm>
          <a:prstGeom prst="rect">
            <a:avLst/>
          </a:prstGeom>
          <a:solidFill>
            <a:srgbClr val="DCE6F2"/>
          </a:solidFill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none"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Calibri" panose="020F0502020204030204"/>
              </a:rPr>
              <a:t>Нажмите кнопку «отправить заявление»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217" name="Овал 11"/>
          <p:cNvSpPr/>
          <p:nvPr/>
        </p:nvSpPr>
        <p:spPr>
          <a:xfrm>
            <a:off x="3132000" y="2211840"/>
            <a:ext cx="2448000" cy="44784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2"/>
          <p:cNvPicPr/>
          <p:nvPr/>
        </p:nvPicPr>
        <p:blipFill>
          <a:blip r:embed="rId1"/>
          <a:srcRect t="15330" b="11080"/>
          <a:stretch>
            <a:fillRect/>
          </a:stretch>
        </p:blipFill>
        <p:spPr>
          <a:xfrm>
            <a:off x="150840" y="141480"/>
            <a:ext cx="8093160" cy="2829960"/>
          </a:xfrm>
          <a:prstGeom prst="rect">
            <a:avLst/>
          </a:prstGeom>
          <a:ln w="0">
            <a:noFill/>
          </a:ln>
        </p:spPr>
      </p:pic>
      <p:sp>
        <p:nvSpPr>
          <p:cNvPr id="132" name="Прямоугольник 2"/>
          <p:cNvSpPr/>
          <p:nvPr/>
        </p:nvSpPr>
        <p:spPr>
          <a:xfrm>
            <a:off x="7452360" y="1221480"/>
            <a:ext cx="1007640" cy="269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pic>
        <p:nvPicPr>
          <p:cNvPr id="13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411640" y="2787840"/>
            <a:ext cx="6554520" cy="2106000"/>
          </a:xfrm>
          <a:prstGeom prst="rect">
            <a:avLst/>
          </a:prstGeom>
          <a:ln w="0">
            <a:noFill/>
          </a:ln>
        </p:spPr>
      </p:pic>
      <p:pic>
        <p:nvPicPr>
          <p:cNvPr id="13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395640" y="465480"/>
            <a:ext cx="5544360" cy="809640"/>
          </a:xfrm>
          <a:prstGeom prst="rect">
            <a:avLst/>
          </a:prstGeom>
          <a:ln w="9525">
            <a:solidFill>
              <a:srgbClr val="000000"/>
            </a:solidFill>
            <a:miter/>
          </a:ln>
        </p:spPr>
      </p:pic>
      <p:cxnSp>
        <p:nvCxnSpPr>
          <p:cNvPr id="135" name="Прямая со стрелкой 4"/>
          <p:cNvCxnSpPr/>
          <p:nvPr/>
        </p:nvCxnSpPr>
        <p:spPr>
          <a:xfrm>
            <a:off x="4355640" y="1221480"/>
            <a:ext cx="936720" cy="1944360"/>
          </a:xfrm>
          <a:prstGeom prst="straightConnector1">
            <a:avLst/>
          </a:prstGeom>
          <a:ln w="38100">
            <a:solidFill>
              <a:srgbClr val="FF0000"/>
            </a:solidFill>
            <a:round/>
            <a:tailEnd type="arrow" w="med" len="med"/>
          </a:ln>
        </p:spPr>
      </p:cxnSp>
      <p:pic>
        <p:nvPicPr>
          <p:cNvPr id="136" name="Picture 2"/>
          <p:cNvPicPr/>
          <p:nvPr/>
        </p:nvPicPr>
        <p:blipFill>
          <a:blip r:embed="rId4"/>
          <a:stretch>
            <a:fillRect/>
          </a:stretch>
        </p:blipFill>
        <p:spPr>
          <a:xfrm>
            <a:off x="251640" y="70200"/>
            <a:ext cx="2649600" cy="287640"/>
          </a:xfrm>
          <a:prstGeom prst="rect">
            <a:avLst/>
          </a:prstGeom>
          <a:ln w="0">
            <a:noFill/>
          </a:ln>
        </p:spPr>
      </p:pic>
      <p:sp>
        <p:nvSpPr>
          <p:cNvPr id="137" name="Прямоугольник 1"/>
          <p:cNvSpPr/>
          <p:nvPr/>
        </p:nvSpPr>
        <p:spPr>
          <a:xfrm>
            <a:off x="6660360" y="141480"/>
            <a:ext cx="1223640" cy="216360"/>
          </a:xfrm>
          <a:prstGeom prst="rect">
            <a:avLst/>
          </a:prstGeom>
          <a:solidFill>
            <a:srgbClr val="F9FB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sp>
        <p:nvSpPr>
          <p:cNvPr id="138" name="Прямоугольник 5"/>
          <p:cNvSpPr/>
          <p:nvPr/>
        </p:nvSpPr>
        <p:spPr>
          <a:xfrm>
            <a:off x="7668360" y="2841840"/>
            <a:ext cx="791640" cy="161640"/>
          </a:xfrm>
          <a:prstGeom prst="rect">
            <a:avLst/>
          </a:prstGeom>
          <a:solidFill>
            <a:srgbClr val="F9FB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Изображение11"/>
          <p:cNvPicPr/>
          <p:nvPr/>
        </p:nvPicPr>
        <p:blipFill>
          <a:blip r:embed="rId1"/>
          <a:srcRect l="11045" t="7909" r="8561" b="14411"/>
          <a:stretch>
            <a:fillRect/>
          </a:stretch>
        </p:blipFill>
        <p:spPr>
          <a:xfrm>
            <a:off x="899640" y="555480"/>
            <a:ext cx="7488360" cy="4176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Picture 2"/>
          <p:cNvPicPr/>
          <p:nvPr/>
        </p:nvPicPr>
        <p:blipFill>
          <a:blip r:embed="rId1"/>
          <a:srcRect l="3010" t="15472" r="5290" b="12052"/>
          <a:stretch>
            <a:fillRect/>
          </a:stretch>
        </p:blipFill>
        <p:spPr>
          <a:xfrm>
            <a:off x="139320" y="1653480"/>
            <a:ext cx="9004320" cy="3000600"/>
          </a:xfrm>
          <a:prstGeom prst="rect">
            <a:avLst/>
          </a:prstGeom>
          <a:ln w="0">
            <a:noFill/>
          </a:ln>
        </p:spPr>
      </p:pic>
      <p:sp>
        <p:nvSpPr>
          <p:cNvPr id="220" name="TextBox 1"/>
          <p:cNvSpPr/>
          <p:nvPr/>
        </p:nvSpPr>
        <p:spPr>
          <a:xfrm>
            <a:off x="1115640" y="471240"/>
            <a:ext cx="7776360" cy="137052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Calibri" panose="020F0502020204030204"/>
              </a:rPr>
              <a:t>Статус</a:t>
            </a:r>
            <a:r>
              <a:rPr lang="ru-RU" sz="2800" b="0" strike="noStrike" spc="-1">
                <a:solidFill>
                  <a:schemeClr val="dk1"/>
                </a:solidFill>
                <a:latin typeface="Calibri" panose="020F0502020204030204"/>
              </a:rPr>
              <a:t> заявления вы можете посмотреть </a:t>
            </a:r>
            <a:endParaRPr lang="ru-RU" sz="2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r" defTabSz="914400">
              <a:lnSpc>
                <a:spcPct val="100000"/>
              </a:lnSpc>
            </a:pPr>
            <a:r>
              <a:rPr lang="ru-RU" sz="2800" b="0" strike="noStrike" spc="-1">
                <a:solidFill>
                  <a:schemeClr val="dk1"/>
                </a:solidFill>
                <a:latin typeface="Calibri" panose="020F0502020204030204"/>
              </a:rPr>
              <a:t>в личном кабинете, перейдя по ссылке</a:t>
            </a:r>
            <a:endParaRPr lang="ru-RU" sz="2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r" defTabSz="914400">
              <a:lnSpc>
                <a:spcPct val="100000"/>
              </a:lnSpc>
            </a:pPr>
            <a:r>
              <a:rPr lang="ru-RU" sz="2800" b="1" strike="noStrike" spc="-1">
                <a:solidFill>
                  <a:srgbClr val="FF0000"/>
                </a:solidFill>
                <a:latin typeface="Calibri" panose="020F0502020204030204"/>
              </a:rPr>
              <a:t>«Заявления»</a:t>
            </a:r>
            <a:endParaRPr lang="ru-RU" sz="2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cxnSp>
        <p:nvCxnSpPr>
          <p:cNvPr id="221" name="Прямая со стрелкой 3"/>
          <p:cNvCxnSpPr/>
          <p:nvPr/>
        </p:nvCxnSpPr>
        <p:spPr>
          <a:xfrm flipH="1">
            <a:off x="1115280" y="735480"/>
            <a:ext cx="1512720" cy="2646720"/>
          </a:xfrm>
          <a:prstGeom prst="straightConnector1">
            <a:avLst/>
          </a:prstGeom>
          <a:ln w="38100">
            <a:solidFill>
              <a:srgbClr val="FF0000"/>
            </a:solidFill>
            <a:round/>
            <a:tailEnd type="triangle" w="med" len="med"/>
          </a:ln>
        </p:spPr>
      </p:cxnSp>
      <p:cxnSp>
        <p:nvCxnSpPr>
          <p:cNvPr id="222" name="Прямая со стрелкой 6"/>
          <p:cNvCxnSpPr/>
          <p:nvPr/>
        </p:nvCxnSpPr>
        <p:spPr>
          <a:xfrm flipH="1">
            <a:off x="5436000" y="1329480"/>
            <a:ext cx="1224360" cy="378360"/>
          </a:xfrm>
          <a:prstGeom prst="straightConnector1">
            <a:avLst/>
          </a:prstGeom>
          <a:ln w="38100">
            <a:solidFill>
              <a:srgbClr val="FF0000"/>
            </a:solidFill>
            <a:round/>
            <a:tailEnd type="arrow" w="med" len="med"/>
          </a:ln>
        </p:spPr>
      </p:cxnSp>
      <p:sp>
        <p:nvSpPr>
          <p:cNvPr id="223" name="Овал 7"/>
          <p:cNvSpPr/>
          <p:nvPr/>
        </p:nvSpPr>
        <p:spPr>
          <a:xfrm>
            <a:off x="5004000" y="1707480"/>
            <a:ext cx="719640" cy="21564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sp>
        <p:nvSpPr>
          <p:cNvPr id="224" name="Овал 9"/>
          <p:cNvSpPr/>
          <p:nvPr/>
        </p:nvSpPr>
        <p:spPr>
          <a:xfrm>
            <a:off x="755640" y="3327840"/>
            <a:ext cx="1872000" cy="13464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sp>
        <p:nvSpPr>
          <p:cNvPr id="225" name="Прямоугольник 8"/>
          <p:cNvSpPr/>
          <p:nvPr/>
        </p:nvSpPr>
        <p:spPr>
          <a:xfrm>
            <a:off x="7956360" y="1653480"/>
            <a:ext cx="1079640" cy="269640"/>
          </a:xfrm>
          <a:prstGeom prst="rect">
            <a:avLst/>
          </a:prstGeom>
          <a:solidFill>
            <a:srgbClr val="F3F7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Picture 2"/>
          <p:cNvPicPr/>
          <p:nvPr/>
        </p:nvPicPr>
        <p:blipFill>
          <a:blip r:embed="rId1"/>
          <a:srcRect l="4183" t="14729" r="26872" b="27781"/>
          <a:stretch>
            <a:fillRect/>
          </a:stretch>
        </p:blipFill>
        <p:spPr>
          <a:xfrm>
            <a:off x="144720" y="0"/>
            <a:ext cx="8969400" cy="3153600"/>
          </a:xfrm>
          <a:prstGeom prst="rect">
            <a:avLst/>
          </a:prstGeom>
          <a:ln w="0">
            <a:noFill/>
          </a:ln>
        </p:spPr>
      </p:pic>
      <p:pic>
        <p:nvPicPr>
          <p:cNvPr id="227" name="Picture 2"/>
          <p:cNvPicPr/>
          <p:nvPr/>
        </p:nvPicPr>
        <p:blipFill>
          <a:blip r:embed="rId2"/>
          <a:srcRect l="4350" t="33327" r="29719" b="23932"/>
          <a:stretch>
            <a:fillRect/>
          </a:stretch>
        </p:blipFill>
        <p:spPr>
          <a:xfrm>
            <a:off x="195840" y="2733840"/>
            <a:ext cx="8577720" cy="2343960"/>
          </a:xfrm>
          <a:prstGeom prst="rect">
            <a:avLst/>
          </a:prstGeom>
          <a:ln w="0">
            <a:noFill/>
          </a:ln>
        </p:spPr>
      </p:pic>
      <p:sp>
        <p:nvSpPr>
          <p:cNvPr id="228" name="Овал 6"/>
          <p:cNvSpPr/>
          <p:nvPr/>
        </p:nvSpPr>
        <p:spPr>
          <a:xfrm>
            <a:off x="467640" y="4862160"/>
            <a:ext cx="1439640" cy="21564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sp>
        <p:nvSpPr>
          <p:cNvPr id="229" name="Овал 7"/>
          <p:cNvSpPr/>
          <p:nvPr/>
        </p:nvSpPr>
        <p:spPr>
          <a:xfrm>
            <a:off x="467640" y="2517840"/>
            <a:ext cx="1511640" cy="215640"/>
          </a:xfrm>
          <a:prstGeom prst="ellipse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 panose="020F0502020204030204"/>
            </a:endParaRPr>
          </a:p>
        </p:txBody>
      </p:sp>
      <p:cxnSp>
        <p:nvCxnSpPr>
          <p:cNvPr id="230" name="Прямая со стрелкой 4"/>
          <p:cNvCxnSpPr/>
          <p:nvPr/>
        </p:nvCxnSpPr>
        <p:spPr>
          <a:xfrm>
            <a:off x="1331640" y="2733480"/>
            <a:ext cx="72360" cy="686160"/>
          </a:xfrm>
          <a:prstGeom prst="straightConnector1">
            <a:avLst/>
          </a:prstGeom>
          <a:ln w="28575">
            <a:solidFill>
              <a:srgbClr val="FF0000"/>
            </a:solidFill>
            <a:round/>
            <a:tailEnd type="arrow" w="med" len="med"/>
          </a:ln>
        </p:spPr>
      </p:cxnSp>
      <p:pic>
        <p:nvPicPr>
          <p:cNvPr id="231" name="Picture 2"/>
          <p:cNvPicPr/>
          <p:nvPr/>
        </p:nvPicPr>
        <p:blipFill>
          <a:blip r:embed="rId3"/>
          <a:srcRect t="14202" r="73751" b="76671"/>
          <a:stretch>
            <a:fillRect/>
          </a:stretch>
        </p:blipFill>
        <p:spPr>
          <a:xfrm>
            <a:off x="106920" y="0"/>
            <a:ext cx="3173400" cy="4651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/>
          </p:nvPr>
        </p:nvSpPr>
        <p:spPr>
          <a:xfrm>
            <a:off x="395640" y="627480"/>
            <a:ext cx="8373240" cy="4104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ctr" defTabSz="914400">
              <a:lnSpc>
                <a:spcPct val="100000"/>
              </a:lnSpc>
              <a:spcBef>
                <a:spcPts val="640"/>
              </a:spcBef>
              <a:buNone/>
              <a:tabLst>
                <a:tab pos="0" algn="l"/>
              </a:tabLst>
            </a:pPr>
            <a:r>
              <a:rPr lang="ru-RU" sz="3200" b="1" strike="noStrike" spc="-1">
                <a:solidFill>
                  <a:schemeClr val="dk1"/>
                </a:solidFill>
                <a:latin typeface="Bookman Old Style"/>
              </a:rPr>
              <a:t>Информация о статусе заявления приходит с ФГПУ.</a:t>
            </a: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algn="ctr" defTabSz="914400">
              <a:lnSpc>
                <a:spcPct val="100000"/>
              </a:lnSpc>
              <a:spcBef>
                <a:spcPts val="640"/>
              </a:spcBef>
              <a:buNone/>
              <a:tabLst>
                <a:tab pos="0" algn="l"/>
              </a:tabLst>
            </a:pPr>
            <a:r>
              <a:rPr lang="ru-RU" sz="3200" b="1" strike="noStrike" spc="-1">
                <a:solidFill>
                  <a:schemeClr val="dk1"/>
                </a:solidFill>
                <a:latin typeface="Bookman Old Style"/>
              </a:rPr>
              <a:t>Если ваши документы приняты к рассмотрению, то на электронную почту, указанную вами на портале ГОСУСЛУГИ,  приходит уведомление с почты </a:t>
            </a:r>
            <a:r>
              <a:rPr lang="en-US" sz="3200" b="1" u="sng" strike="noStrike" spc="-1">
                <a:solidFill>
                  <a:schemeClr val="dk1"/>
                </a:solidFill>
                <a:uFillTx/>
                <a:latin typeface="Bookman Old Style"/>
                <a:hlinkClick r:id="rId1"/>
              </a:rPr>
              <a:t>apr@obr55.ru</a:t>
            </a: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/>
          </p:nvPr>
        </p:nvSpPr>
        <p:spPr>
          <a:xfrm>
            <a:off x="457200" y="339480"/>
            <a:ext cx="8229240" cy="4254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ctr" defTabSz="914400">
              <a:lnSpc>
                <a:spcPct val="100000"/>
              </a:lnSpc>
              <a:spcBef>
                <a:spcPts val="600"/>
              </a:spcBef>
              <a:buNone/>
              <a:tabLst>
                <a:tab pos="0" algn="l"/>
              </a:tabLst>
            </a:pPr>
            <a:r>
              <a:rPr lang="ru-RU" sz="3000" b="1" strike="noStrike" spc="-1">
                <a:solidFill>
                  <a:schemeClr val="dk1"/>
                </a:solidFill>
                <a:latin typeface="Bookman Old Style"/>
              </a:rPr>
              <a:t>Списки аттестованных педагогических работников </a:t>
            </a:r>
            <a:r>
              <a:rPr lang="ru-RU" sz="3000" b="0" strike="noStrike" spc="-1">
                <a:solidFill>
                  <a:schemeClr val="dk1"/>
                </a:solidFill>
                <a:latin typeface="Bookman Old Style"/>
              </a:rPr>
              <a:t>размещаются</a:t>
            </a:r>
            <a:r>
              <a:rPr lang="ru-RU" sz="3000" b="1" strike="noStrike" spc="-1">
                <a:solidFill>
                  <a:schemeClr val="dk1"/>
                </a:solidFill>
                <a:latin typeface="Bookman Old Style"/>
              </a:rPr>
              <a:t> в течении трех дней </a:t>
            </a:r>
            <a:r>
              <a:rPr lang="ru-RU" sz="3000" b="0" strike="noStrike" spc="-1">
                <a:solidFill>
                  <a:schemeClr val="dk1"/>
                </a:solidFill>
                <a:latin typeface="Bookman Old Style"/>
              </a:rPr>
              <a:t>после заседания </a:t>
            </a:r>
            <a:r>
              <a:rPr lang="ru-RU" sz="2400" b="0" strike="noStrike" spc="-1">
                <a:solidFill>
                  <a:schemeClr val="dk1"/>
                </a:solidFill>
                <a:latin typeface="Bookman Old Style"/>
              </a:rPr>
              <a:t>Аттестационной комиссии на сайте Министерства образования Омской области в разделе «Отраслевая информация»/«Аттестация педагогических работников» по ссылке </a:t>
            </a:r>
            <a:r>
              <a:rPr lang="ru-RU" sz="3000" b="0" u="sng" strike="noStrike" spc="-1">
                <a:solidFill>
                  <a:schemeClr val="dk1"/>
                </a:solidFill>
                <a:uFillTx/>
                <a:latin typeface="Bookman Old Style"/>
                <a:hlinkClick r:id="rId1"/>
              </a:rPr>
              <a:t>http://mobr.omskportal.ru/oiv/mobr/otrasl/kpolitika/attestazia</a:t>
            </a:r>
            <a:endParaRPr lang="ru-RU" sz="3000" b="0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defTabSz="914400">
              <a:lnSpc>
                <a:spcPct val="100000"/>
              </a:lnSpc>
              <a:spcBef>
                <a:spcPts val="640"/>
              </a:spcBef>
              <a:buNone/>
              <a:tabLst>
                <a:tab pos="0" algn="l"/>
              </a:tabLst>
            </a:pP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/>
          </p:nvPr>
        </p:nvSpPr>
        <p:spPr>
          <a:xfrm>
            <a:off x="457200" y="483480"/>
            <a:ext cx="8362800" cy="4104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ctr" defTabSz="914400">
              <a:lnSpc>
                <a:spcPct val="100000"/>
              </a:lnSpc>
              <a:spcBef>
                <a:spcPts val="480"/>
              </a:spcBef>
              <a:buNone/>
              <a:tabLst>
                <a:tab pos="0" algn="l"/>
              </a:tabLst>
            </a:pPr>
            <a:r>
              <a:rPr lang="ru-RU" sz="2400" b="1" strike="noStrike" spc="-1">
                <a:solidFill>
                  <a:schemeClr val="dk1"/>
                </a:solidFill>
                <a:latin typeface="Bookman Old Style"/>
              </a:rPr>
              <a:t>Скан-копии распоряжений Министерства образования Омской области </a:t>
            </a:r>
            <a:r>
              <a:rPr lang="ru-RU" sz="2400" b="0" strike="noStrike" spc="-1">
                <a:solidFill>
                  <a:schemeClr val="dk1"/>
                </a:solidFill>
                <a:latin typeface="Bookman Old Style"/>
              </a:rPr>
              <a:t>«Об аттестации в целях установления квалификационной категории педагогических работников организаций, осуществляющих образовательную деятельность» размещаются</a:t>
            </a:r>
            <a:r>
              <a:rPr lang="ru-RU" sz="2400" b="1" strike="noStrike" spc="-1">
                <a:solidFill>
                  <a:schemeClr val="dk1"/>
                </a:solidFill>
                <a:latin typeface="Bookman Old Style"/>
              </a:rPr>
              <a:t> </a:t>
            </a:r>
            <a:r>
              <a:rPr lang="ru-RU" sz="2400" b="0" strike="noStrike" spc="-1">
                <a:solidFill>
                  <a:schemeClr val="dk1"/>
                </a:solidFill>
                <a:latin typeface="Bookman Old Style"/>
              </a:rPr>
              <a:t>на сайте Министерства образования Омской области в разделе «Отраслевая информация»/«Аттестация педагогических работников» по ссылке </a:t>
            </a:r>
            <a:r>
              <a:rPr lang="ru-RU" sz="2000" b="1" u="sng" strike="noStrike" spc="-1">
                <a:solidFill>
                  <a:schemeClr val="dk1"/>
                </a:solidFill>
                <a:uFillTx/>
                <a:latin typeface="Bookman Old Style"/>
                <a:hlinkClick r:id="rId1"/>
              </a:rPr>
              <a:t>http://mobr.omskportal.ru/oiv/mobr/otrasl/kpolitika/ attestazia</a:t>
            </a:r>
            <a:endParaRPr lang="ru-RU" sz="2000" b="1" strike="noStrike" spc="-1">
              <a:solidFill>
                <a:schemeClr val="dk1"/>
              </a:solidFill>
              <a:latin typeface="Calibri" panose="020F0502020204030204"/>
            </a:endParaRPr>
          </a:p>
          <a:p>
            <a:pPr indent="0" algn="ctr" defTabSz="914400">
              <a:lnSpc>
                <a:spcPct val="100000"/>
              </a:lnSpc>
              <a:spcBef>
                <a:spcPts val="480"/>
              </a:spcBef>
              <a:buNone/>
              <a:tabLst>
                <a:tab pos="0" algn="l"/>
              </a:tabLst>
            </a:pPr>
            <a:endParaRPr lang="ru-RU" sz="2000" b="1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/>
          </p:nvPr>
        </p:nvSpPr>
        <p:spPr>
          <a:xfrm>
            <a:off x="467640" y="627480"/>
            <a:ext cx="8229240" cy="3966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ctr" defTabSz="914400">
              <a:lnSpc>
                <a:spcPct val="100000"/>
              </a:lnSpc>
              <a:spcBef>
                <a:spcPts val="640"/>
              </a:spcBef>
              <a:buNone/>
              <a:tabLst>
                <a:tab pos="0" algn="l"/>
              </a:tabLst>
            </a:pPr>
            <a:r>
              <a:rPr lang="ru-RU" sz="3200" b="1" strike="noStrike" spc="-1">
                <a:solidFill>
                  <a:schemeClr val="dk1"/>
                </a:solidFill>
                <a:latin typeface="Bookman Old Style"/>
              </a:rPr>
              <a:t>Информация о готовности выписок из распоряжения об аттестации </a:t>
            </a:r>
            <a:r>
              <a:rPr lang="ru-RU" sz="3200" b="0" strike="noStrike" spc="-1">
                <a:solidFill>
                  <a:schemeClr val="dk1"/>
                </a:solidFill>
                <a:latin typeface="Bookman Old Style"/>
              </a:rPr>
              <a:t>направляется </a:t>
            </a:r>
            <a:r>
              <a:rPr lang="ru-RU" sz="3200" b="0" u="sng" strike="noStrike" spc="-1">
                <a:solidFill>
                  <a:schemeClr val="dk1"/>
                </a:solidFill>
                <a:uFillTx/>
                <a:latin typeface="Bookman Old Style"/>
              </a:rPr>
              <a:t>учредителю</a:t>
            </a:r>
            <a:r>
              <a:rPr lang="ru-RU" sz="3200" b="0" strike="noStrike" spc="-1">
                <a:solidFill>
                  <a:schemeClr val="dk1"/>
                </a:solidFill>
                <a:latin typeface="Bookman Old Style"/>
              </a:rPr>
              <a:t> (в муниципальные органы управления образованием, департамент образования Администрации города Омска, Министерство культуры Омской области и др.)</a:t>
            </a:r>
            <a:endParaRPr lang="ru-RU" sz="3200" b="0" strike="noStrike" spc="-1">
              <a:solidFill>
                <a:schemeClr val="dk1"/>
              </a:solidFill>
              <a:latin typeface="Calibri" panose="020F050202020403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Box 1"/>
          <p:cNvSpPr/>
          <p:nvPr/>
        </p:nvSpPr>
        <p:spPr>
          <a:xfrm>
            <a:off x="5940000" y="3227400"/>
            <a:ext cx="2438640" cy="912600"/>
          </a:xfrm>
          <a:prstGeom prst="rect">
            <a:avLst/>
          </a:prstGeom>
          <a:solidFill>
            <a:srgbClr val="DCE6F2"/>
          </a:solidFill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Calibri" panose="020F0502020204030204"/>
              </a:rPr>
              <a:t>Выбираете ответ, соответствующий вашей ситуации.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140" name="Изображение1"/>
          <p:cNvPicPr/>
          <p:nvPr/>
        </p:nvPicPr>
        <p:blipFill>
          <a:blip r:embed="rId1"/>
          <a:srcRect l="17703" t="7983" r="21610" b="37053"/>
          <a:stretch>
            <a:fillRect/>
          </a:stretch>
        </p:blipFill>
        <p:spPr>
          <a:xfrm>
            <a:off x="3374280" y="123480"/>
            <a:ext cx="5086080" cy="2301480"/>
          </a:xfrm>
          <a:prstGeom prst="rect">
            <a:avLst/>
          </a:prstGeom>
          <a:ln w="0">
            <a:noFill/>
          </a:ln>
        </p:spPr>
      </p:pic>
      <p:pic>
        <p:nvPicPr>
          <p:cNvPr id="141" name="Изображение2"/>
          <p:cNvPicPr/>
          <p:nvPr/>
        </p:nvPicPr>
        <p:blipFill>
          <a:blip r:embed="rId2"/>
          <a:srcRect l="14010" t="9242" r="19821" b="32080"/>
          <a:stretch>
            <a:fillRect/>
          </a:stretch>
        </p:blipFill>
        <p:spPr>
          <a:xfrm>
            <a:off x="311400" y="2650320"/>
            <a:ext cx="5086080" cy="2219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Picture 2"/>
          <p:cNvPicPr/>
          <p:nvPr/>
        </p:nvPicPr>
        <p:blipFill>
          <a:blip r:embed="rId1"/>
          <a:srcRect l="16427" t="7504" r="19668" b="40102"/>
          <a:stretch>
            <a:fillRect/>
          </a:stretch>
        </p:blipFill>
        <p:spPr>
          <a:xfrm>
            <a:off x="3945960" y="267480"/>
            <a:ext cx="4681800" cy="2160000"/>
          </a:xfrm>
          <a:prstGeom prst="rect">
            <a:avLst/>
          </a:prstGeom>
          <a:ln w="0">
            <a:noFill/>
          </a:ln>
        </p:spPr>
      </p:pic>
      <p:pic>
        <p:nvPicPr>
          <p:cNvPr id="143" name="Изображение4"/>
          <p:cNvPicPr/>
          <p:nvPr/>
        </p:nvPicPr>
        <p:blipFill>
          <a:blip r:embed="rId2"/>
          <a:srcRect l="16553" t="8168" r="19262" b="45169"/>
          <a:stretch>
            <a:fillRect/>
          </a:stretch>
        </p:blipFill>
        <p:spPr>
          <a:xfrm>
            <a:off x="323640" y="2643840"/>
            <a:ext cx="5112360" cy="2232000"/>
          </a:xfrm>
          <a:prstGeom prst="rect">
            <a:avLst/>
          </a:prstGeom>
          <a:ln w="0">
            <a:noFill/>
          </a:ln>
        </p:spPr>
      </p:pic>
      <p:sp>
        <p:nvSpPr>
          <p:cNvPr id="144" name="TextBox 6"/>
          <p:cNvSpPr/>
          <p:nvPr/>
        </p:nvSpPr>
        <p:spPr>
          <a:xfrm>
            <a:off x="467640" y="430200"/>
            <a:ext cx="2232000" cy="1461240"/>
          </a:xfrm>
          <a:prstGeom prst="rect">
            <a:avLst/>
          </a:prstGeom>
          <a:solidFill>
            <a:srgbClr val="DCE6F2"/>
          </a:solidFill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r"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Calibri" panose="020F0502020204030204"/>
              </a:rPr>
              <a:t>Выбираете квалификационную категорию, на которую вы претендуете. 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Изображение5"/>
          <p:cNvPicPr/>
          <p:nvPr/>
        </p:nvPicPr>
        <p:blipFill>
          <a:blip r:embed="rId1"/>
          <a:srcRect l="9984" t="8087" r="14270" b="8290"/>
          <a:stretch>
            <a:fillRect/>
          </a:stretch>
        </p:blipFill>
        <p:spPr>
          <a:xfrm>
            <a:off x="971640" y="483480"/>
            <a:ext cx="7272360" cy="4248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Изображение6"/>
          <p:cNvPicPr/>
          <p:nvPr/>
        </p:nvPicPr>
        <p:blipFill>
          <a:blip r:embed="rId1"/>
          <a:srcRect l="13892" t="8448" r="14681" b="7682"/>
          <a:stretch>
            <a:fillRect/>
          </a:stretch>
        </p:blipFill>
        <p:spPr>
          <a:xfrm>
            <a:off x="1619640" y="627480"/>
            <a:ext cx="6066720" cy="3705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icture 2"/>
          <p:cNvPicPr/>
          <p:nvPr/>
        </p:nvPicPr>
        <p:blipFill>
          <a:blip r:embed="rId1"/>
          <a:srcRect l="5344" t="13555" r="20306" b="10746"/>
          <a:stretch>
            <a:fillRect/>
          </a:stretch>
        </p:blipFill>
        <p:spPr>
          <a:xfrm>
            <a:off x="467640" y="1437480"/>
            <a:ext cx="7344360" cy="3157200"/>
          </a:xfrm>
          <a:prstGeom prst="rect">
            <a:avLst/>
          </a:prstGeom>
          <a:ln w="0">
            <a:noFill/>
          </a:ln>
        </p:spPr>
      </p:pic>
      <p:sp>
        <p:nvSpPr>
          <p:cNvPr id="148" name="TextBox 2"/>
          <p:cNvSpPr/>
          <p:nvPr/>
        </p:nvSpPr>
        <p:spPr>
          <a:xfrm>
            <a:off x="4572000" y="249480"/>
            <a:ext cx="4210560" cy="1735560"/>
          </a:xfrm>
          <a:prstGeom prst="rect">
            <a:avLst/>
          </a:prstGeom>
          <a:solidFill>
            <a:srgbClr val="DCE6F2"/>
          </a:solidFill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Calibri" panose="020F0502020204030204"/>
              </a:rPr>
              <a:t>Наименование организации 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Calibri" panose="020F0502020204030204"/>
              </a:rPr>
              <a:t>записывается в соответствии с уставом.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r>
              <a:rPr lang="ru-RU" sz="1800" b="0" strike="noStrike" spc="-1">
                <a:solidFill>
                  <a:schemeClr val="dk1"/>
                </a:solidFill>
                <a:latin typeface="Calibri" panose="020F0502020204030204"/>
              </a:rPr>
              <a:t>Должность указывается в соответствии с записью в трудовой книжке или трудовом договоре.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extBox 4"/>
          <p:cNvSpPr/>
          <p:nvPr/>
        </p:nvSpPr>
        <p:spPr>
          <a:xfrm>
            <a:off x="251640" y="1851840"/>
            <a:ext cx="2592000" cy="14612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Calibri" panose="020F0502020204030204"/>
              </a:rPr>
              <a:t>ВНИМАНИЕ!!!!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 defTabSz="914400"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  <a:p>
            <a:pPr algn="ctr" defTabSz="914400">
              <a:lnSpc>
                <a:spcPct val="100000"/>
              </a:lnSpc>
            </a:pPr>
            <a:r>
              <a:rPr lang="ru-RU" sz="1800" b="1" strike="noStrike" spc="-1">
                <a:solidFill>
                  <a:srgbClr val="FF0000"/>
                </a:solidFill>
                <a:latin typeface="Calibri" panose="020F0502020204030204"/>
              </a:rPr>
              <a:t>Документы к загрузке необходимо подготовить!</a:t>
            </a:r>
            <a:endParaRPr lang="ru-RU" sz="1800" b="0" strike="noStrike" spc="-1">
              <a:solidFill>
                <a:srgbClr val="000000"/>
              </a:solidFill>
              <a:latin typeface="Arial" panose="020B0604020202020204"/>
            </a:endParaRPr>
          </a:p>
        </p:txBody>
      </p:sp>
      <p:pic>
        <p:nvPicPr>
          <p:cNvPr id="150" name="Изображение8"/>
          <p:cNvPicPr/>
          <p:nvPr/>
        </p:nvPicPr>
        <p:blipFill>
          <a:blip r:embed="rId1"/>
          <a:srcRect l="14118" t="8154" r="14421" b="13771"/>
          <a:stretch>
            <a:fillRect/>
          </a:stretch>
        </p:blipFill>
        <p:spPr>
          <a:xfrm>
            <a:off x="2843640" y="778680"/>
            <a:ext cx="5760360" cy="3623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"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7813</Words>
  <Application>WPS Presentation</Application>
  <PresentationFormat/>
  <Paragraphs>198</Paragraphs>
  <Slides>36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36</vt:i4>
      </vt:variant>
    </vt:vector>
  </HeadingPairs>
  <TitlesOfParts>
    <vt:vector size="50" baseType="lpstr">
      <vt:lpstr>Arial</vt:lpstr>
      <vt:lpstr>SimSun</vt:lpstr>
      <vt:lpstr>Wingdings</vt:lpstr>
      <vt:lpstr>Calibri</vt:lpstr>
      <vt:lpstr>Times New Roman</vt:lpstr>
      <vt:lpstr>Symbol</vt:lpstr>
      <vt:lpstr>Arial</vt:lpstr>
      <vt:lpstr>Bookman Old Style</vt:lpstr>
      <vt:lpstr>Liberation Mono</vt:lpstr>
      <vt:lpstr>Microsoft YaHei</vt:lpstr>
      <vt:lpstr>Arial Unicode MS</vt:lpstr>
      <vt:lpstr>Тема Office</vt:lpstr>
      <vt:lpstr>Тема Office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Подготовка документов к загрузке на портал</vt:lpstr>
      <vt:lpstr>PowerPoint 演示文稿</vt:lpstr>
      <vt:lpstr>Перечень документов</vt:lpstr>
      <vt:lpstr> Заявление педагогического работника </vt:lpstr>
      <vt:lpstr>PowerPoint 演示文稿</vt:lpstr>
      <vt:lpstr>Подготовка сведений о профессиональных достижениях в формате pdf</vt:lpstr>
      <vt:lpstr>Подготовка сведений о профессиональных достижениях в формате doc/docx </vt:lpstr>
      <vt:lpstr>PowerPoint 演示文稿</vt:lpstr>
      <vt:lpstr>Справочная информация</vt:lpstr>
      <vt:lpstr>Документ формата doc/docx с гиперссылкой на одно занятие(видео)</vt:lpstr>
      <vt:lpstr>PowerPoint 演示文稿</vt:lpstr>
      <vt:lpstr>PowerPoint 演示文稿</vt:lpstr>
      <vt:lpstr>Копии/сканы документов подтверждающих:</vt:lpstr>
      <vt:lpstr>НЕ ЗАГРУЖАТЬ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Таня</dc:creator>
  <cp:lastModifiedBy>User</cp:lastModifiedBy>
  <cp:revision>116</cp:revision>
  <dcterms:created xsi:type="dcterms:W3CDTF">2021-12-12T10:45:00Z</dcterms:created>
  <dcterms:modified xsi:type="dcterms:W3CDTF">2024-11-20T05:44:38Z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(16:9)</vt:lpwstr>
  </property>
  <property fmtid="{D5CDD505-2E9C-101B-9397-08002B2CF9AE}" pid="3" name="Slides">
    <vt:i4>36</vt:i4>
  </property>
  <property fmtid="{D5CDD505-2E9C-101B-9397-08002B2CF9AE}" pid="4" name="ICV">
    <vt:lpwstr>82731E70AE234F198685086004F61036_13</vt:lpwstr>
  </property>
  <property fmtid="{D5CDD505-2E9C-101B-9397-08002B2CF9AE}" pid="5" name="KSOProductBuildVer">
    <vt:lpwstr>1049-12.2.0.18586</vt:lpwstr>
  </property>
</Properties>
</file>